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57" r:id="rId3"/>
    <p:sldId id="259" r:id="rId4"/>
    <p:sldId id="260" r:id="rId5"/>
    <p:sldId id="261" r:id="rId6"/>
    <p:sldId id="274" r:id="rId7"/>
    <p:sldId id="275" r:id="rId8"/>
    <p:sldId id="262" r:id="rId9"/>
    <p:sldId id="263" r:id="rId10"/>
    <p:sldId id="264" r:id="rId11"/>
    <p:sldId id="276" r:id="rId12"/>
    <p:sldId id="265" r:id="rId13"/>
    <p:sldId id="277" r:id="rId14"/>
    <p:sldId id="273" r:id="rId15"/>
    <p:sldId id="278" r:id="rId16"/>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DF44B9-CDD4-4380-8590-8F5243B1C0E4}" v="146" dt="2024-08-18T09:11:05.5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4" d="100"/>
          <a:sy n="104" d="100"/>
        </p:scale>
        <p:origin x="120" y="6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6" Type="http://schemas.openxmlformats.org/officeDocument/2006/relationships/image" Target="../media/image17.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6" Type="http://schemas.openxmlformats.org/officeDocument/2006/relationships/image" Target="../media/image17.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25C9CB-C9E1-4AC9-9922-4EEFD2F79978}"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B6D109F0-143D-4841-9CB1-04C207ADD8D3}">
      <dgm:prSet/>
      <dgm:spPr/>
      <dgm:t>
        <a:bodyPr/>
        <a:lstStyle/>
        <a:p>
          <a:pPr>
            <a:lnSpc>
              <a:spcPct val="100000"/>
            </a:lnSpc>
          </a:pPr>
          <a:r>
            <a:rPr lang="en-US"/>
            <a:t>Introduction and Project goals</a:t>
          </a:r>
        </a:p>
      </dgm:t>
    </dgm:pt>
    <dgm:pt modelId="{1F60F8FA-E0E8-46BF-87B2-78E99A098EBA}" type="parTrans" cxnId="{F33E97BB-3DD6-4BE5-9167-FF0D4B25D48E}">
      <dgm:prSet/>
      <dgm:spPr/>
      <dgm:t>
        <a:bodyPr/>
        <a:lstStyle/>
        <a:p>
          <a:endParaRPr lang="en-US"/>
        </a:p>
      </dgm:t>
    </dgm:pt>
    <dgm:pt modelId="{A2A57A06-CA44-411C-B4A1-4E2DB0E0DF5A}" type="sibTrans" cxnId="{F33E97BB-3DD6-4BE5-9167-FF0D4B25D48E}">
      <dgm:prSet/>
      <dgm:spPr/>
      <dgm:t>
        <a:bodyPr/>
        <a:lstStyle/>
        <a:p>
          <a:endParaRPr lang="en-US"/>
        </a:p>
      </dgm:t>
    </dgm:pt>
    <dgm:pt modelId="{D69D6ED9-C5EC-4764-88A0-B0AD1BD0F912}">
      <dgm:prSet/>
      <dgm:spPr/>
      <dgm:t>
        <a:bodyPr/>
        <a:lstStyle/>
        <a:p>
          <a:pPr>
            <a:lnSpc>
              <a:spcPct val="100000"/>
            </a:lnSpc>
          </a:pPr>
          <a:r>
            <a:rPr lang="en-US"/>
            <a:t>Solution Architecture</a:t>
          </a:r>
        </a:p>
      </dgm:t>
    </dgm:pt>
    <dgm:pt modelId="{710FA70B-76F6-49D8-ABD7-D1319AA16AA7}" type="parTrans" cxnId="{61945570-D9A1-45ED-8C8F-555B3B14B90F}">
      <dgm:prSet/>
      <dgm:spPr/>
      <dgm:t>
        <a:bodyPr/>
        <a:lstStyle/>
        <a:p>
          <a:endParaRPr lang="en-US"/>
        </a:p>
      </dgm:t>
    </dgm:pt>
    <dgm:pt modelId="{1A900ECF-3F71-4BB7-83EB-9FB190D4464E}" type="sibTrans" cxnId="{61945570-D9A1-45ED-8C8F-555B3B14B90F}">
      <dgm:prSet/>
      <dgm:spPr/>
      <dgm:t>
        <a:bodyPr/>
        <a:lstStyle/>
        <a:p>
          <a:endParaRPr lang="en-US"/>
        </a:p>
      </dgm:t>
    </dgm:pt>
    <dgm:pt modelId="{A238D15C-422F-41B3-806A-29DD595B2CA0}">
      <dgm:prSet/>
      <dgm:spPr/>
      <dgm:t>
        <a:bodyPr/>
        <a:lstStyle/>
        <a:p>
          <a:pPr>
            <a:lnSpc>
              <a:spcPct val="100000"/>
            </a:lnSpc>
          </a:pPr>
          <a:r>
            <a:rPr lang="en-US"/>
            <a:t>Source</a:t>
          </a:r>
        </a:p>
      </dgm:t>
    </dgm:pt>
    <dgm:pt modelId="{0DF06101-893D-44B1-8AD4-CFC21B4FCBD2}" type="parTrans" cxnId="{5F88E27D-6CEF-4D94-B445-C8D8F32CB9C1}">
      <dgm:prSet/>
      <dgm:spPr/>
      <dgm:t>
        <a:bodyPr/>
        <a:lstStyle/>
        <a:p>
          <a:endParaRPr lang="en-US"/>
        </a:p>
      </dgm:t>
    </dgm:pt>
    <dgm:pt modelId="{F1D50CCD-3F1D-4215-ACCE-214B13A77453}" type="sibTrans" cxnId="{5F88E27D-6CEF-4D94-B445-C8D8F32CB9C1}">
      <dgm:prSet/>
      <dgm:spPr/>
      <dgm:t>
        <a:bodyPr/>
        <a:lstStyle/>
        <a:p>
          <a:endParaRPr lang="en-US"/>
        </a:p>
      </dgm:t>
    </dgm:pt>
    <dgm:pt modelId="{D1C41C53-598A-4605-9F93-B70D4EDA46B0}">
      <dgm:prSet/>
      <dgm:spPr/>
      <dgm:t>
        <a:bodyPr/>
        <a:lstStyle/>
        <a:p>
          <a:pPr>
            <a:lnSpc>
              <a:spcPct val="100000"/>
            </a:lnSpc>
          </a:pPr>
          <a:r>
            <a:rPr lang="en-US"/>
            <a:t>Data Ingestion</a:t>
          </a:r>
        </a:p>
      </dgm:t>
    </dgm:pt>
    <dgm:pt modelId="{BEC608E2-B352-410E-8B83-EB91B52070CF}" type="parTrans" cxnId="{EA70A783-2A09-40F8-939A-E373BD8556BC}">
      <dgm:prSet/>
      <dgm:spPr/>
      <dgm:t>
        <a:bodyPr/>
        <a:lstStyle/>
        <a:p>
          <a:endParaRPr lang="en-US"/>
        </a:p>
      </dgm:t>
    </dgm:pt>
    <dgm:pt modelId="{2FAA10D3-2D9B-4714-94D4-95EA9DAFDBF0}" type="sibTrans" cxnId="{EA70A783-2A09-40F8-939A-E373BD8556BC}">
      <dgm:prSet/>
      <dgm:spPr/>
      <dgm:t>
        <a:bodyPr/>
        <a:lstStyle/>
        <a:p>
          <a:endParaRPr lang="en-US"/>
        </a:p>
      </dgm:t>
    </dgm:pt>
    <dgm:pt modelId="{12ACD08D-F726-4A40-86BB-6A39F9D95936}">
      <dgm:prSet/>
      <dgm:spPr/>
      <dgm:t>
        <a:bodyPr/>
        <a:lstStyle/>
        <a:p>
          <a:pPr>
            <a:lnSpc>
              <a:spcPct val="100000"/>
            </a:lnSpc>
          </a:pPr>
          <a:r>
            <a:rPr lang="en-US"/>
            <a:t>Storage</a:t>
          </a:r>
        </a:p>
      </dgm:t>
    </dgm:pt>
    <dgm:pt modelId="{49CBF6B6-64CC-4C06-8BBE-D4FD62145144}" type="parTrans" cxnId="{7A21C897-B869-42C2-B608-A7B0786EA77C}">
      <dgm:prSet/>
      <dgm:spPr/>
      <dgm:t>
        <a:bodyPr/>
        <a:lstStyle/>
        <a:p>
          <a:endParaRPr lang="en-US"/>
        </a:p>
      </dgm:t>
    </dgm:pt>
    <dgm:pt modelId="{7A6F351A-CA36-4837-95C8-6EBF947B3BD1}" type="sibTrans" cxnId="{7A21C897-B869-42C2-B608-A7B0786EA77C}">
      <dgm:prSet/>
      <dgm:spPr/>
      <dgm:t>
        <a:bodyPr/>
        <a:lstStyle/>
        <a:p>
          <a:endParaRPr lang="en-US"/>
        </a:p>
      </dgm:t>
    </dgm:pt>
    <dgm:pt modelId="{8DE633E9-E046-4C59-A7B0-66EDE0527EE1}">
      <dgm:prSet/>
      <dgm:spPr/>
      <dgm:t>
        <a:bodyPr/>
        <a:lstStyle/>
        <a:p>
          <a:pPr>
            <a:lnSpc>
              <a:spcPct val="100000"/>
            </a:lnSpc>
          </a:pPr>
          <a:r>
            <a:rPr lang="en-US"/>
            <a:t>Transformation and Data Modeling</a:t>
          </a:r>
        </a:p>
      </dgm:t>
    </dgm:pt>
    <dgm:pt modelId="{27EA3D5C-323A-4723-8A04-9C4EA7D965EF}" type="parTrans" cxnId="{70003998-59CD-4945-BF80-FF5BE80C15B7}">
      <dgm:prSet/>
      <dgm:spPr/>
      <dgm:t>
        <a:bodyPr/>
        <a:lstStyle/>
        <a:p>
          <a:endParaRPr lang="en-US"/>
        </a:p>
      </dgm:t>
    </dgm:pt>
    <dgm:pt modelId="{04E3BC1A-DA2E-4BE9-959F-7358F0A9AFDC}" type="sibTrans" cxnId="{70003998-59CD-4945-BF80-FF5BE80C15B7}">
      <dgm:prSet/>
      <dgm:spPr/>
      <dgm:t>
        <a:bodyPr/>
        <a:lstStyle/>
        <a:p>
          <a:endParaRPr lang="en-US"/>
        </a:p>
      </dgm:t>
    </dgm:pt>
    <dgm:pt modelId="{465AE491-EB2A-4A8C-BA9B-B8AC8E758A6A}">
      <dgm:prSet/>
      <dgm:spPr/>
      <dgm:t>
        <a:bodyPr/>
        <a:lstStyle/>
        <a:p>
          <a:pPr>
            <a:lnSpc>
              <a:spcPct val="100000"/>
            </a:lnSpc>
          </a:pPr>
          <a:r>
            <a:rPr lang="en-US"/>
            <a:t>Orchestration</a:t>
          </a:r>
        </a:p>
      </dgm:t>
    </dgm:pt>
    <dgm:pt modelId="{4A7A4FC2-078A-484D-84B3-4AD78FD689EE}" type="parTrans" cxnId="{E96F07F5-6C3D-4418-B95F-C26AFAED9ED4}">
      <dgm:prSet/>
      <dgm:spPr/>
      <dgm:t>
        <a:bodyPr/>
        <a:lstStyle/>
        <a:p>
          <a:endParaRPr lang="en-US"/>
        </a:p>
      </dgm:t>
    </dgm:pt>
    <dgm:pt modelId="{CF0B4377-BDF2-46B0-932D-97845BCE4E9A}" type="sibTrans" cxnId="{E96F07F5-6C3D-4418-B95F-C26AFAED9ED4}">
      <dgm:prSet/>
      <dgm:spPr/>
      <dgm:t>
        <a:bodyPr/>
        <a:lstStyle/>
        <a:p>
          <a:endParaRPr lang="en-US"/>
        </a:p>
      </dgm:t>
    </dgm:pt>
    <dgm:pt modelId="{15A36C23-FB36-44EF-ACCA-3864363ABA3C}">
      <dgm:prSet/>
      <dgm:spPr/>
      <dgm:t>
        <a:bodyPr/>
        <a:lstStyle/>
        <a:p>
          <a:pPr>
            <a:lnSpc>
              <a:spcPct val="100000"/>
            </a:lnSpc>
          </a:pPr>
          <a:r>
            <a:rPr lang="en-US"/>
            <a:t>Demo</a:t>
          </a:r>
        </a:p>
      </dgm:t>
    </dgm:pt>
    <dgm:pt modelId="{62637E59-A9A6-4262-8427-669E0704854B}" type="parTrans" cxnId="{F72ED87A-95C2-4B20-8DF0-938D6E8C8A85}">
      <dgm:prSet/>
      <dgm:spPr/>
      <dgm:t>
        <a:bodyPr/>
        <a:lstStyle/>
        <a:p>
          <a:endParaRPr lang="en-US"/>
        </a:p>
      </dgm:t>
    </dgm:pt>
    <dgm:pt modelId="{B22F3954-C8CA-41AF-A403-11B7BE57EC28}" type="sibTrans" cxnId="{F72ED87A-95C2-4B20-8DF0-938D6E8C8A85}">
      <dgm:prSet/>
      <dgm:spPr/>
      <dgm:t>
        <a:bodyPr/>
        <a:lstStyle/>
        <a:p>
          <a:endParaRPr lang="en-US"/>
        </a:p>
      </dgm:t>
    </dgm:pt>
    <dgm:pt modelId="{45033B0B-687D-46FA-8E22-B6B53F5B600F}" type="pres">
      <dgm:prSet presAssocID="{F825C9CB-C9E1-4AC9-9922-4EEFD2F79978}" presName="root" presStyleCnt="0">
        <dgm:presLayoutVars>
          <dgm:dir/>
          <dgm:resizeHandles val="exact"/>
        </dgm:presLayoutVars>
      </dgm:prSet>
      <dgm:spPr/>
    </dgm:pt>
    <dgm:pt modelId="{423053BF-04E9-46D3-830F-8EEB4345823B}" type="pres">
      <dgm:prSet presAssocID="{B6D109F0-143D-4841-9CB1-04C207ADD8D3}" presName="compNode" presStyleCnt="0"/>
      <dgm:spPr/>
    </dgm:pt>
    <dgm:pt modelId="{BB3B617E-785A-47FE-B21B-38114E62549C}" type="pres">
      <dgm:prSet presAssocID="{B6D109F0-143D-4841-9CB1-04C207ADD8D3}"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llseye"/>
        </a:ext>
      </dgm:extLst>
    </dgm:pt>
    <dgm:pt modelId="{6C9D0B0E-E3A5-4202-99D2-BD6DEBC1AE98}" type="pres">
      <dgm:prSet presAssocID="{B6D109F0-143D-4841-9CB1-04C207ADD8D3}" presName="spaceRect" presStyleCnt="0"/>
      <dgm:spPr/>
    </dgm:pt>
    <dgm:pt modelId="{EE33B944-4B26-4824-B430-7C68EA91C7FE}" type="pres">
      <dgm:prSet presAssocID="{B6D109F0-143D-4841-9CB1-04C207ADD8D3}" presName="textRect" presStyleLbl="revTx" presStyleIdx="0" presStyleCnt="8">
        <dgm:presLayoutVars>
          <dgm:chMax val="1"/>
          <dgm:chPref val="1"/>
        </dgm:presLayoutVars>
      </dgm:prSet>
      <dgm:spPr/>
    </dgm:pt>
    <dgm:pt modelId="{0CA4E44C-FA05-4BE0-B365-3BCFB7EB3EA1}" type="pres">
      <dgm:prSet presAssocID="{A2A57A06-CA44-411C-B4A1-4E2DB0E0DF5A}" presName="sibTrans" presStyleCnt="0"/>
      <dgm:spPr/>
    </dgm:pt>
    <dgm:pt modelId="{8C558965-6573-4663-A1ED-0032CC5DEDDC}" type="pres">
      <dgm:prSet presAssocID="{D69D6ED9-C5EC-4764-88A0-B0AD1BD0F912}" presName="compNode" presStyleCnt="0"/>
      <dgm:spPr/>
    </dgm:pt>
    <dgm:pt modelId="{867290FD-01D5-4FCA-AD6B-EC11B05591D8}" type="pres">
      <dgm:prSet presAssocID="{D69D6ED9-C5EC-4764-88A0-B0AD1BD0F912}"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86AFAE90-5260-413A-8A96-0E23A93DB2C9}" type="pres">
      <dgm:prSet presAssocID="{D69D6ED9-C5EC-4764-88A0-B0AD1BD0F912}" presName="spaceRect" presStyleCnt="0"/>
      <dgm:spPr/>
    </dgm:pt>
    <dgm:pt modelId="{949D8E3D-8FEE-4ABF-A67C-49FDCA718D59}" type="pres">
      <dgm:prSet presAssocID="{D69D6ED9-C5EC-4764-88A0-B0AD1BD0F912}" presName="textRect" presStyleLbl="revTx" presStyleIdx="1" presStyleCnt="8">
        <dgm:presLayoutVars>
          <dgm:chMax val="1"/>
          <dgm:chPref val="1"/>
        </dgm:presLayoutVars>
      </dgm:prSet>
      <dgm:spPr/>
    </dgm:pt>
    <dgm:pt modelId="{2423A676-D21F-4DFE-8ACC-ADF4A1F785D0}" type="pres">
      <dgm:prSet presAssocID="{1A900ECF-3F71-4BB7-83EB-9FB190D4464E}" presName="sibTrans" presStyleCnt="0"/>
      <dgm:spPr/>
    </dgm:pt>
    <dgm:pt modelId="{ECE25395-89EC-4B1D-B165-C98354004F62}" type="pres">
      <dgm:prSet presAssocID="{A238D15C-422F-41B3-806A-29DD595B2CA0}" presName="compNode" presStyleCnt="0"/>
      <dgm:spPr/>
    </dgm:pt>
    <dgm:pt modelId="{D66663CB-564A-4185-A7E7-05D789F17D0B}" type="pres">
      <dgm:prSet presAssocID="{A238D15C-422F-41B3-806A-29DD595B2CA0}"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iya"/>
        </a:ext>
      </dgm:extLst>
    </dgm:pt>
    <dgm:pt modelId="{67AC20CF-36A4-412A-8665-BEEAEF057796}" type="pres">
      <dgm:prSet presAssocID="{A238D15C-422F-41B3-806A-29DD595B2CA0}" presName="spaceRect" presStyleCnt="0"/>
      <dgm:spPr/>
    </dgm:pt>
    <dgm:pt modelId="{D04568A4-A408-42DF-B341-F9AD43EF5588}" type="pres">
      <dgm:prSet presAssocID="{A238D15C-422F-41B3-806A-29DD595B2CA0}" presName="textRect" presStyleLbl="revTx" presStyleIdx="2" presStyleCnt="8">
        <dgm:presLayoutVars>
          <dgm:chMax val="1"/>
          <dgm:chPref val="1"/>
        </dgm:presLayoutVars>
      </dgm:prSet>
      <dgm:spPr/>
    </dgm:pt>
    <dgm:pt modelId="{0FF78E58-97DB-44F1-BCB5-4562DE19A90C}" type="pres">
      <dgm:prSet presAssocID="{F1D50CCD-3F1D-4215-ACCE-214B13A77453}" presName="sibTrans" presStyleCnt="0"/>
      <dgm:spPr/>
    </dgm:pt>
    <dgm:pt modelId="{DF5B88AF-650E-48C6-A587-0B63B4DA66A3}" type="pres">
      <dgm:prSet presAssocID="{D1C41C53-598A-4605-9F93-B70D4EDA46B0}" presName="compNode" presStyleCnt="0"/>
      <dgm:spPr/>
    </dgm:pt>
    <dgm:pt modelId="{D2071964-7EB3-4316-969A-03787A24CE23}" type="pres">
      <dgm:prSet presAssocID="{D1C41C53-598A-4605-9F93-B70D4EDA46B0}"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Arrow: Slight curve"/>
        </a:ext>
      </dgm:extLst>
    </dgm:pt>
    <dgm:pt modelId="{513E24CA-5CA9-4592-97D5-600A84ACFFF9}" type="pres">
      <dgm:prSet presAssocID="{D1C41C53-598A-4605-9F93-B70D4EDA46B0}" presName="spaceRect" presStyleCnt="0"/>
      <dgm:spPr/>
    </dgm:pt>
    <dgm:pt modelId="{1B567796-E4E4-4CB0-8B77-A58856B0FDED}" type="pres">
      <dgm:prSet presAssocID="{D1C41C53-598A-4605-9F93-B70D4EDA46B0}" presName="textRect" presStyleLbl="revTx" presStyleIdx="3" presStyleCnt="8">
        <dgm:presLayoutVars>
          <dgm:chMax val="1"/>
          <dgm:chPref val="1"/>
        </dgm:presLayoutVars>
      </dgm:prSet>
      <dgm:spPr/>
    </dgm:pt>
    <dgm:pt modelId="{8F071B83-C9C4-48E0-B9FD-B1079A098028}" type="pres">
      <dgm:prSet presAssocID="{2FAA10D3-2D9B-4714-94D4-95EA9DAFDBF0}" presName="sibTrans" presStyleCnt="0"/>
      <dgm:spPr/>
    </dgm:pt>
    <dgm:pt modelId="{F00EA98E-40C0-482E-854E-640CA03DDA89}" type="pres">
      <dgm:prSet presAssocID="{12ACD08D-F726-4A40-86BB-6A39F9D95936}" presName="compNode" presStyleCnt="0"/>
      <dgm:spPr/>
    </dgm:pt>
    <dgm:pt modelId="{5D339A64-E0EE-4FBE-B24E-F7E3D94AF1EE}" type="pres">
      <dgm:prSet presAssocID="{12ACD08D-F726-4A40-86BB-6A39F9D95936}"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ownload from cloud"/>
        </a:ext>
      </dgm:extLst>
    </dgm:pt>
    <dgm:pt modelId="{5BADD6B1-7187-440C-BE29-4BA9EA1BE4EF}" type="pres">
      <dgm:prSet presAssocID="{12ACD08D-F726-4A40-86BB-6A39F9D95936}" presName="spaceRect" presStyleCnt="0"/>
      <dgm:spPr/>
    </dgm:pt>
    <dgm:pt modelId="{30614CBC-7DCD-4301-B8E3-6C3B180F0C59}" type="pres">
      <dgm:prSet presAssocID="{12ACD08D-F726-4A40-86BB-6A39F9D95936}" presName="textRect" presStyleLbl="revTx" presStyleIdx="4" presStyleCnt="8">
        <dgm:presLayoutVars>
          <dgm:chMax val="1"/>
          <dgm:chPref val="1"/>
        </dgm:presLayoutVars>
      </dgm:prSet>
      <dgm:spPr/>
    </dgm:pt>
    <dgm:pt modelId="{D29D5168-39AA-41A8-A91B-4CED81DDA2BC}" type="pres">
      <dgm:prSet presAssocID="{7A6F351A-CA36-4837-95C8-6EBF947B3BD1}" presName="sibTrans" presStyleCnt="0"/>
      <dgm:spPr/>
    </dgm:pt>
    <dgm:pt modelId="{B234E6FF-088E-42A8-BAEA-37EC0CFCB5E9}" type="pres">
      <dgm:prSet presAssocID="{8DE633E9-E046-4C59-A7B0-66EDE0527EE1}" presName="compNode" presStyleCnt="0"/>
      <dgm:spPr/>
    </dgm:pt>
    <dgm:pt modelId="{3755C038-0328-472D-A2C8-253603E63748}" type="pres">
      <dgm:prSet presAssocID="{8DE633E9-E046-4C59-A7B0-66EDE0527EE1}"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Gears"/>
        </a:ext>
      </dgm:extLst>
    </dgm:pt>
    <dgm:pt modelId="{58988E09-EDD4-4E00-856A-25E19A360AC5}" type="pres">
      <dgm:prSet presAssocID="{8DE633E9-E046-4C59-A7B0-66EDE0527EE1}" presName="spaceRect" presStyleCnt="0"/>
      <dgm:spPr/>
    </dgm:pt>
    <dgm:pt modelId="{1EE84688-08AF-4D7B-AD1E-D42ADAD27C92}" type="pres">
      <dgm:prSet presAssocID="{8DE633E9-E046-4C59-A7B0-66EDE0527EE1}" presName="textRect" presStyleLbl="revTx" presStyleIdx="5" presStyleCnt="8">
        <dgm:presLayoutVars>
          <dgm:chMax val="1"/>
          <dgm:chPref val="1"/>
        </dgm:presLayoutVars>
      </dgm:prSet>
      <dgm:spPr/>
    </dgm:pt>
    <dgm:pt modelId="{6C48A5E6-BF9B-4B3D-8EE4-1B458A38D9CF}" type="pres">
      <dgm:prSet presAssocID="{04E3BC1A-DA2E-4BE9-959F-7358F0A9AFDC}" presName="sibTrans" presStyleCnt="0"/>
      <dgm:spPr/>
    </dgm:pt>
    <dgm:pt modelId="{BE4F2AA3-78F8-40E2-A79E-138181F1C1B1}" type="pres">
      <dgm:prSet presAssocID="{465AE491-EB2A-4A8C-BA9B-B8AC8E758A6A}" presName="compNode" presStyleCnt="0"/>
      <dgm:spPr/>
    </dgm:pt>
    <dgm:pt modelId="{274FFCE8-2511-43C8-9210-3B982DD5F544}" type="pres">
      <dgm:prSet presAssocID="{465AE491-EB2A-4A8C-BA9B-B8AC8E758A6A}"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Trumpet"/>
        </a:ext>
      </dgm:extLst>
    </dgm:pt>
    <dgm:pt modelId="{96B0780B-D7FA-499F-A20E-4B9338F605EA}" type="pres">
      <dgm:prSet presAssocID="{465AE491-EB2A-4A8C-BA9B-B8AC8E758A6A}" presName="spaceRect" presStyleCnt="0"/>
      <dgm:spPr/>
    </dgm:pt>
    <dgm:pt modelId="{C6EFF0C1-C373-48CD-BDA6-03237B25709F}" type="pres">
      <dgm:prSet presAssocID="{465AE491-EB2A-4A8C-BA9B-B8AC8E758A6A}" presName="textRect" presStyleLbl="revTx" presStyleIdx="6" presStyleCnt="8">
        <dgm:presLayoutVars>
          <dgm:chMax val="1"/>
          <dgm:chPref val="1"/>
        </dgm:presLayoutVars>
      </dgm:prSet>
      <dgm:spPr/>
    </dgm:pt>
    <dgm:pt modelId="{C4CFA2C3-944B-455D-8241-B9F67FCA81A0}" type="pres">
      <dgm:prSet presAssocID="{CF0B4377-BDF2-46B0-932D-97845BCE4E9A}" presName="sibTrans" presStyleCnt="0"/>
      <dgm:spPr/>
    </dgm:pt>
    <dgm:pt modelId="{0FD79F88-30E2-40BC-AE28-58179FDC9B32}" type="pres">
      <dgm:prSet presAssocID="{15A36C23-FB36-44EF-ACCA-3864363ABA3C}" presName="compNode" presStyleCnt="0"/>
      <dgm:spPr/>
    </dgm:pt>
    <dgm:pt modelId="{83ECA7B0-AC76-43DA-B0D3-29949C24A7D1}" type="pres">
      <dgm:prSet presAssocID="{15A36C23-FB36-44EF-ACCA-3864363ABA3C}"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Play"/>
        </a:ext>
      </dgm:extLst>
    </dgm:pt>
    <dgm:pt modelId="{37429380-25F4-4EFE-A86A-C63E52E869CE}" type="pres">
      <dgm:prSet presAssocID="{15A36C23-FB36-44EF-ACCA-3864363ABA3C}" presName="spaceRect" presStyleCnt="0"/>
      <dgm:spPr/>
    </dgm:pt>
    <dgm:pt modelId="{935DB41B-DAA3-48A7-9526-297FBDCF1E16}" type="pres">
      <dgm:prSet presAssocID="{15A36C23-FB36-44EF-ACCA-3864363ABA3C}" presName="textRect" presStyleLbl="revTx" presStyleIdx="7" presStyleCnt="8">
        <dgm:presLayoutVars>
          <dgm:chMax val="1"/>
          <dgm:chPref val="1"/>
        </dgm:presLayoutVars>
      </dgm:prSet>
      <dgm:spPr/>
    </dgm:pt>
  </dgm:ptLst>
  <dgm:cxnLst>
    <dgm:cxn modelId="{FBF13F02-5307-4AD7-B1C0-A8C904D4769D}" type="presOf" srcId="{12ACD08D-F726-4A40-86BB-6A39F9D95936}" destId="{30614CBC-7DCD-4301-B8E3-6C3B180F0C59}" srcOrd="0" destOrd="0" presId="urn:microsoft.com/office/officeart/2018/2/layout/IconLabelList"/>
    <dgm:cxn modelId="{C698E416-8690-437A-9C07-2F6D43BDEFBF}" type="presOf" srcId="{D1C41C53-598A-4605-9F93-B70D4EDA46B0}" destId="{1B567796-E4E4-4CB0-8B77-A58856B0FDED}" srcOrd="0" destOrd="0" presId="urn:microsoft.com/office/officeart/2018/2/layout/IconLabelList"/>
    <dgm:cxn modelId="{3BB9EB1A-4D94-40E4-8230-5CEB215E64EF}" type="presOf" srcId="{A238D15C-422F-41B3-806A-29DD595B2CA0}" destId="{D04568A4-A408-42DF-B341-F9AD43EF5588}" srcOrd="0" destOrd="0" presId="urn:microsoft.com/office/officeart/2018/2/layout/IconLabelList"/>
    <dgm:cxn modelId="{A1D9541F-1B8D-438A-8420-AF4F05531810}" type="presOf" srcId="{D69D6ED9-C5EC-4764-88A0-B0AD1BD0F912}" destId="{949D8E3D-8FEE-4ABF-A67C-49FDCA718D59}" srcOrd="0" destOrd="0" presId="urn:microsoft.com/office/officeart/2018/2/layout/IconLabelList"/>
    <dgm:cxn modelId="{87901234-4899-4F59-8CC8-85AEA29530FF}" type="presOf" srcId="{F825C9CB-C9E1-4AC9-9922-4EEFD2F79978}" destId="{45033B0B-687D-46FA-8E22-B6B53F5B600F}" srcOrd="0" destOrd="0" presId="urn:microsoft.com/office/officeart/2018/2/layout/IconLabelList"/>
    <dgm:cxn modelId="{7AD3ED4C-7841-4B83-8A03-0B33D860CB98}" type="presOf" srcId="{15A36C23-FB36-44EF-ACCA-3864363ABA3C}" destId="{935DB41B-DAA3-48A7-9526-297FBDCF1E16}" srcOrd="0" destOrd="0" presId="urn:microsoft.com/office/officeart/2018/2/layout/IconLabelList"/>
    <dgm:cxn modelId="{64AC9D4D-5F58-41A4-9155-D0A702B50B75}" type="presOf" srcId="{8DE633E9-E046-4C59-A7B0-66EDE0527EE1}" destId="{1EE84688-08AF-4D7B-AD1E-D42ADAD27C92}" srcOrd="0" destOrd="0" presId="urn:microsoft.com/office/officeart/2018/2/layout/IconLabelList"/>
    <dgm:cxn modelId="{61945570-D9A1-45ED-8C8F-555B3B14B90F}" srcId="{F825C9CB-C9E1-4AC9-9922-4EEFD2F79978}" destId="{D69D6ED9-C5EC-4764-88A0-B0AD1BD0F912}" srcOrd="1" destOrd="0" parTransId="{710FA70B-76F6-49D8-ABD7-D1319AA16AA7}" sibTransId="{1A900ECF-3F71-4BB7-83EB-9FB190D4464E}"/>
    <dgm:cxn modelId="{3C90267A-C38A-4208-B299-82649AD4CB52}" type="presOf" srcId="{B6D109F0-143D-4841-9CB1-04C207ADD8D3}" destId="{EE33B944-4B26-4824-B430-7C68EA91C7FE}" srcOrd="0" destOrd="0" presId="urn:microsoft.com/office/officeart/2018/2/layout/IconLabelList"/>
    <dgm:cxn modelId="{F72ED87A-95C2-4B20-8DF0-938D6E8C8A85}" srcId="{F825C9CB-C9E1-4AC9-9922-4EEFD2F79978}" destId="{15A36C23-FB36-44EF-ACCA-3864363ABA3C}" srcOrd="7" destOrd="0" parTransId="{62637E59-A9A6-4262-8427-669E0704854B}" sibTransId="{B22F3954-C8CA-41AF-A403-11B7BE57EC28}"/>
    <dgm:cxn modelId="{5F88E27D-6CEF-4D94-B445-C8D8F32CB9C1}" srcId="{F825C9CB-C9E1-4AC9-9922-4EEFD2F79978}" destId="{A238D15C-422F-41B3-806A-29DD595B2CA0}" srcOrd="2" destOrd="0" parTransId="{0DF06101-893D-44B1-8AD4-CFC21B4FCBD2}" sibTransId="{F1D50CCD-3F1D-4215-ACCE-214B13A77453}"/>
    <dgm:cxn modelId="{EA70A783-2A09-40F8-939A-E373BD8556BC}" srcId="{F825C9CB-C9E1-4AC9-9922-4EEFD2F79978}" destId="{D1C41C53-598A-4605-9F93-B70D4EDA46B0}" srcOrd="3" destOrd="0" parTransId="{BEC608E2-B352-410E-8B83-EB91B52070CF}" sibTransId="{2FAA10D3-2D9B-4714-94D4-95EA9DAFDBF0}"/>
    <dgm:cxn modelId="{7A21C897-B869-42C2-B608-A7B0786EA77C}" srcId="{F825C9CB-C9E1-4AC9-9922-4EEFD2F79978}" destId="{12ACD08D-F726-4A40-86BB-6A39F9D95936}" srcOrd="4" destOrd="0" parTransId="{49CBF6B6-64CC-4C06-8BBE-D4FD62145144}" sibTransId="{7A6F351A-CA36-4837-95C8-6EBF947B3BD1}"/>
    <dgm:cxn modelId="{70003998-59CD-4945-BF80-FF5BE80C15B7}" srcId="{F825C9CB-C9E1-4AC9-9922-4EEFD2F79978}" destId="{8DE633E9-E046-4C59-A7B0-66EDE0527EE1}" srcOrd="5" destOrd="0" parTransId="{27EA3D5C-323A-4723-8A04-9C4EA7D965EF}" sibTransId="{04E3BC1A-DA2E-4BE9-959F-7358F0A9AFDC}"/>
    <dgm:cxn modelId="{86AB3A98-CFDF-4F65-9CA6-9F19A74DCEF4}" type="presOf" srcId="{465AE491-EB2A-4A8C-BA9B-B8AC8E758A6A}" destId="{C6EFF0C1-C373-48CD-BDA6-03237B25709F}" srcOrd="0" destOrd="0" presId="urn:microsoft.com/office/officeart/2018/2/layout/IconLabelList"/>
    <dgm:cxn modelId="{F33E97BB-3DD6-4BE5-9167-FF0D4B25D48E}" srcId="{F825C9CB-C9E1-4AC9-9922-4EEFD2F79978}" destId="{B6D109F0-143D-4841-9CB1-04C207ADD8D3}" srcOrd="0" destOrd="0" parTransId="{1F60F8FA-E0E8-46BF-87B2-78E99A098EBA}" sibTransId="{A2A57A06-CA44-411C-B4A1-4E2DB0E0DF5A}"/>
    <dgm:cxn modelId="{E96F07F5-6C3D-4418-B95F-C26AFAED9ED4}" srcId="{F825C9CB-C9E1-4AC9-9922-4EEFD2F79978}" destId="{465AE491-EB2A-4A8C-BA9B-B8AC8E758A6A}" srcOrd="6" destOrd="0" parTransId="{4A7A4FC2-078A-484D-84B3-4AD78FD689EE}" sibTransId="{CF0B4377-BDF2-46B0-932D-97845BCE4E9A}"/>
    <dgm:cxn modelId="{BB427C5A-C05E-4B69-8EF3-8D10D347E589}" type="presParOf" srcId="{45033B0B-687D-46FA-8E22-B6B53F5B600F}" destId="{423053BF-04E9-46D3-830F-8EEB4345823B}" srcOrd="0" destOrd="0" presId="urn:microsoft.com/office/officeart/2018/2/layout/IconLabelList"/>
    <dgm:cxn modelId="{A24D9CB7-01C3-48E7-9B63-B287510C4420}" type="presParOf" srcId="{423053BF-04E9-46D3-830F-8EEB4345823B}" destId="{BB3B617E-785A-47FE-B21B-38114E62549C}" srcOrd="0" destOrd="0" presId="urn:microsoft.com/office/officeart/2018/2/layout/IconLabelList"/>
    <dgm:cxn modelId="{98C90554-E91A-49B2-86EA-3F397D78C418}" type="presParOf" srcId="{423053BF-04E9-46D3-830F-8EEB4345823B}" destId="{6C9D0B0E-E3A5-4202-99D2-BD6DEBC1AE98}" srcOrd="1" destOrd="0" presId="urn:microsoft.com/office/officeart/2018/2/layout/IconLabelList"/>
    <dgm:cxn modelId="{55FEE111-5A75-4A28-AE97-CB70AAC5620C}" type="presParOf" srcId="{423053BF-04E9-46D3-830F-8EEB4345823B}" destId="{EE33B944-4B26-4824-B430-7C68EA91C7FE}" srcOrd="2" destOrd="0" presId="urn:microsoft.com/office/officeart/2018/2/layout/IconLabelList"/>
    <dgm:cxn modelId="{D11E31E5-B2C2-401E-8D9B-3E8D1946DE12}" type="presParOf" srcId="{45033B0B-687D-46FA-8E22-B6B53F5B600F}" destId="{0CA4E44C-FA05-4BE0-B365-3BCFB7EB3EA1}" srcOrd="1" destOrd="0" presId="urn:microsoft.com/office/officeart/2018/2/layout/IconLabelList"/>
    <dgm:cxn modelId="{74639353-6F06-4172-9D0B-825D18FEE8D5}" type="presParOf" srcId="{45033B0B-687D-46FA-8E22-B6B53F5B600F}" destId="{8C558965-6573-4663-A1ED-0032CC5DEDDC}" srcOrd="2" destOrd="0" presId="urn:microsoft.com/office/officeart/2018/2/layout/IconLabelList"/>
    <dgm:cxn modelId="{587C5188-9940-48B8-A6AD-1CF8A9E4A293}" type="presParOf" srcId="{8C558965-6573-4663-A1ED-0032CC5DEDDC}" destId="{867290FD-01D5-4FCA-AD6B-EC11B05591D8}" srcOrd="0" destOrd="0" presId="urn:microsoft.com/office/officeart/2018/2/layout/IconLabelList"/>
    <dgm:cxn modelId="{6B8B6609-26A2-4417-B87E-F0977E9E4772}" type="presParOf" srcId="{8C558965-6573-4663-A1ED-0032CC5DEDDC}" destId="{86AFAE90-5260-413A-8A96-0E23A93DB2C9}" srcOrd="1" destOrd="0" presId="urn:microsoft.com/office/officeart/2018/2/layout/IconLabelList"/>
    <dgm:cxn modelId="{5669B150-8697-4460-B13D-0902F79E5968}" type="presParOf" srcId="{8C558965-6573-4663-A1ED-0032CC5DEDDC}" destId="{949D8E3D-8FEE-4ABF-A67C-49FDCA718D59}" srcOrd="2" destOrd="0" presId="urn:microsoft.com/office/officeart/2018/2/layout/IconLabelList"/>
    <dgm:cxn modelId="{C351119F-355B-4F9B-9144-AD64D0D94EDE}" type="presParOf" srcId="{45033B0B-687D-46FA-8E22-B6B53F5B600F}" destId="{2423A676-D21F-4DFE-8ACC-ADF4A1F785D0}" srcOrd="3" destOrd="0" presId="urn:microsoft.com/office/officeart/2018/2/layout/IconLabelList"/>
    <dgm:cxn modelId="{D613968B-83EE-4DE6-AAA8-A3BB128DB7E4}" type="presParOf" srcId="{45033B0B-687D-46FA-8E22-B6B53F5B600F}" destId="{ECE25395-89EC-4B1D-B165-C98354004F62}" srcOrd="4" destOrd="0" presId="urn:microsoft.com/office/officeart/2018/2/layout/IconLabelList"/>
    <dgm:cxn modelId="{1A4AA2C2-FB1D-46D3-8949-F649A6D0D414}" type="presParOf" srcId="{ECE25395-89EC-4B1D-B165-C98354004F62}" destId="{D66663CB-564A-4185-A7E7-05D789F17D0B}" srcOrd="0" destOrd="0" presId="urn:microsoft.com/office/officeart/2018/2/layout/IconLabelList"/>
    <dgm:cxn modelId="{DF5D6C13-FE2A-4367-B9C2-52FF3AE6A7AF}" type="presParOf" srcId="{ECE25395-89EC-4B1D-B165-C98354004F62}" destId="{67AC20CF-36A4-412A-8665-BEEAEF057796}" srcOrd="1" destOrd="0" presId="urn:microsoft.com/office/officeart/2018/2/layout/IconLabelList"/>
    <dgm:cxn modelId="{C6341694-5265-47EA-81DA-C6F3F3FA393D}" type="presParOf" srcId="{ECE25395-89EC-4B1D-B165-C98354004F62}" destId="{D04568A4-A408-42DF-B341-F9AD43EF5588}" srcOrd="2" destOrd="0" presId="urn:microsoft.com/office/officeart/2018/2/layout/IconLabelList"/>
    <dgm:cxn modelId="{5CC76B7D-71A8-43D6-A0DD-6194E137AFBB}" type="presParOf" srcId="{45033B0B-687D-46FA-8E22-B6B53F5B600F}" destId="{0FF78E58-97DB-44F1-BCB5-4562DE19A90C}" srcOrd="5" destOrd="0" presId="urn:microsoft.com/office/officeart/2018/2/layout/IconLabelList"/>
    <dgm:cxn modelId="{5A94746B-C3E5-4BD0-8273-B36D4E2286D3}" type="presParOf" srcId="{45033B0B-687D-46FA-8E22-B6B53F5B600F}" destId="{DF5B88AF-650E-48C6-A587-0B63B4DA66A3}" srcOrd="6" destOrd="0" presId="urn:microsoft.com/office/officeart/2018/2/layout/IconLabelList"/>
    <dgm:cxn modelId="{E3642678-B790-4FBA-96C0-FED3C7B47390}" type="presParOf" srcId="{DF5B88AF-650E-48C6-A587-0B63B4DA66A3}" destId="{D2071964-7EB3-4316-969A-03787A24CE23}" srcOrd="0" destOrd="0" presId="urn:microsoft.com/office/officeart/2018/2/layout/IconLabelList"/>
    <dgm:cxn modelId="{36B2918A-9542-412F-BED8-AF4A7286DC53}" type="presParOf" srcId="{DF5B88AF-650E-48C6-A587-0B63B4DA66A3}" destId="{513E24CA-5CA9-4592-97D5-600A84ACFFF9}" srcOrd="1" destOrd="0" presId="urn:microsoft.com/office/officeart/2018/2/layout/IconLabelList"/>
    <dgm:cxn modelId="{13F129DB-8AC0-48DE-B775-84AF58BA9535}" type="presParOf" srcId="{DF5B88AF-650E-48C6-A587-0B63B4DA66A3}" destId="{1B567796-E4E4-4CB0-8B77-A58856B0FDED}" srcOrd="2" destOrd="0" presId="urn:microsoft.com/office/officeart/2018/2/layout/IconLabelList"/>
    <dgm:cxn modelId="{BFC06CD7-890F-43F6-B492-70755A232921}" type="presParOf" srcId="{45033B0B-687D-46FA-8E22-B6B53F5B600F}" destId="{8F071B83-C9C4-48E0-B9FD-B1079A098028}" srcOrd="7" destOrd="0" presId="urn:microsoft.com/office/officeart/2018/2/layout/IconLabelList"/>
    <dgm:cxn modelId="{825CFA59-88D9-434F-8EFA-C83CBBE85742}" type="presParOf" srcId="{45033B0B-687D-46FA-8E22-B6B53F5B600F}" destId="{F00EA98E-40C0-482E-854E-640CA03DDA89}" srcOrd="8" destOrd="0" presId="urn:microsoft.com/office/officeart/2018/2/layout/IconLabelList"/>
    <dgm:cxn modelId="{8E192B98-9D2D-429C-A0BA-E55E46479876}" type="presParOf" srcId="{F00EA98E-40C0-482E-854E-640CA03DDA89}" destId="{5D339A64-E0EE-4FBE-B24E-F7E3D94AF1EE}" srcOrd="0" destOrd="0" presId="urn:microsoft.com/office/officeart/2018/2/layout/IconLabelList"/>
    <dgm:cxn modelId="{9F18145B-2F18-41EC-9729-560C9EAA958F}" type="presParOf" srcId="{F00EA98E-40C0-482E-854E-640CA03DDA89}" destId="{5BADD6B1-7187-440C-BE29-4BA9EA1BE4EF}" srcOrd="1" destOrd="0" presId="urn:microsoft.com/office/officeart/2018/2/layout/IconLabelList"/>
    <dgm:cxn modelId="{AE5DB873-3494-40B6-87DC-FF8AFF531F4A}" type="presParOf" srcId="{F00EA98E-40C0-482E-854E-640CA03DDA89}" destId="{30614CBC-7DCD-4301-B8E3-6C3B180F0C59}" srcOrd="2" destOrd="0" presId="urn:microsoft.com/office/officeart/2018/2/layout/IconLabelList"/>
    <dgm:cxn modelId="{542C9AEA-7D66-4E36-A14E-DB7062F5806F}" type="presParOf" srcId="{45033B0B-687D-46FA-8E22-B6B53F5B600F}" destId="{D29D5168-39AA-41A8-A91B-4CED81DDA2BC}" srcOrd="9" destOrd="0" presId="urn:microsoft.com/office/officeart/2018/2/layout/IconLabelList"/>
    <dgm:cxn modelId="{020238BD-6613-48B0-ACE5-F61DF585C525}" type="presParOf" srcId="{45033B0B-687D-46FA-8E22-B6B53F5B600F}" destId="{B234E6FF-088E-42A8-BAEA-37EC0CFCB5E9}" srcOrd="10" destOrd="0" presId="urn:microsoft.com/office/officeart/2018/2/layout/IconLabelList"/>
    <dgm:cxn modelId="{72709A8C-D530-4E0A-A104-D7A57723C131}" type="presParOf" srcId="{B234E6FF-088E-42A8-BAEA-37EC0CFCB5E9}" destId="{3755C038-0328-472D-A2C8-253603E63748}" srcOrd="0" destOrd="0" presId="urn:microsoft.com/office/officeart/2018/2/layout/IconLabelList"/>
    <dgm:cxn modelId="{A9072A6A-C951-48B6-97A6-66DDDBDE46A4}" type="presParOf" srcId="{B234E6FF-088E-42A8-BAEA-37EC0CFCB5E9}" destId="{58988E09-EDD4-4E00-856A-25E19A360AC5}" srcOrd="1" destOrd="0" presId="urn:microsoft.com/office/officeart/2018/2/layout/IconLabelList"/>
    <dgm:cxn modelId="{18B3F764-E148-4A26-9E91-59DAFAA7F3CB}" type="presParOf" srcId="{B234E6FF-088E-42A8-BAEA-37EC0CFCB5E9}" destId="{1EE84688-08AF-4D7B-AD1E-D42ADAD27C92}" srcOrd="2" destOrd="0" presId="urn:microsoft.com/office/officeart/2018/2/layout/IconLabelList"/>
    <dgm:cxn modelId="{9F0F7D40-D7B6-4227-96C4-5121934238C0}" type="presParOf" srcId="{45033B0B-687D-46FA-8E22-B6B53F5B600F}" destId="{6C48A5E6-BF9B-4B3D-8EE4-1B458A38D9CF}" srcOrd="11" destOrd="0" presId="urn:microsoft.com/office/officeart/2018/2/layout/IconLabelList"/>
    <dgm:cxn modelId="{AC1ADA9C-1AC2-463D-8ACD-1885A9647EB0}" type="presParOf" srcId="{45033B0B-687D-46FA-8E22-B6B53F5B600F}" destId="{BE4F2AA3-78F8-40E2-A79E-138181F1C1B1}" srcOrd="12" destOrd="0" presId="urn:microsoft.com/office/officeart/2018/2/layout/IconLabelList"/>
    <dgm:cxn modelId="{0FFA4C08-8B5E-40EB-976C-DE22F779F59E}" type="presParOf" srcId="{BE4F2AA3-78F8-40E2-A79E-138181F1C1B1}" destId="{274FFCE8-2511-43C8-9210-3B982DD5F544}" srcOrd="0" destOrd="0" presId="urn:microsoft.com/office/officeart/2018/2/layout/IconLabelList"/>
    <dgm:cxn modelId="{61AF401F-6051-439A-AF1D-F08DF9EF6A90}" type="presParOf" srcId="{BE4F2AA3-78F8-40E2-A79E-138181F1C1B1}" destId="{96B0780B-D7FA-499F-A20E-4B9338F605EA}" srcOrd="1" destOrd="0" presId="urn:microsoft.com/office/officeart/2018/2/layout/IconLabelList"/>
    <dgm:cxn modelId="{F1A29067-1517-414A-9E34-034E8489DF73}" type="presParOf" srcId="{BE4F2AA3-78F8-40E2-A79E-138181F1C1B1}" destId="{C6EFF0C1-C373-48CD-BDA6-03237B25709F}" srcOrd="2" destOrd="0" presId="urn:microsoft.com/office/officeart/2018/2/layout/IconLabelList"/>
    <dgm:cxn modelId="{E0570E00-659D-42EA-B651-63C2A28F4013}" type="presParOf" srcId="{45033B0B-687D-46FA-8E22-B6B53F5B600F}" destId="{C4CFA2C3-944B-455D-8241-B9F67FCA81A0}" srcOrd="13" destOrd="0" presId="urn:microsoft.com/office/officeart/2018/2/layout/IconLabelList"/>
    <dgm:cxn modelId="{43D3DAE4-0BE7-4770-923F-20190A06C9CD}" type="presParOf" srcId="{45033B0B-687D-46FA-8E22-B6B53F5B600F}" destId="{0FD79F88-30E2-40BC-AE28-58179FDC9B32}" srcOrd="14" destOrd="0" presId="urn:microsoft.com/office/officeart/2018/2/layout/IconLabelList"/>
    <dgm:cxn modelId="{32348CE0-4801-412D-9583-A1706A264B5A}" type="presParOf" srcId="{0FD79F88-30E2-40BC-AE28-58179FDC9B32}" destId="{83ECA7B0-AC76-43DA-B0D3-29949C24A7D1}" srcOrd="0" destOrd="0" presId="urn:microsoft.com/office/officeart/2018/2/layout/IconLabelList"/>
    <dgm:cxn modelId="{70F7BE77-3F55-4B52-9D63-08B74D38BA6E}" type="presParOf" srcId="{0FD79F88-30E2-40BC-AE28-58179FDC9B32}" destId="{37429380-25F4-4EFE-A86A-C63E52E869CE}" srcOrd="1" destOrd="0" presId="urn:microsoft.com/office/officeart/2018/2/layout/IconLabelList"/>
    <dgm:cxn modelId="{ECE4FA11-6933-44C0-950D-E41BB948CE42}" type="presParOf" srcId="{0FD79F88-30E2-40BC-AE28-58179FDC9B32}" destId="{935DB41B-DAA3-48A7-9526-297FBDCF1E1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3B617E-785A-47FE-B21B-38114E62549C}">
      <dsp:nvSpPr>
        <dsp:cNvPr id="0" name=""/>
        <dsp:cNvSpPr/>
      </dsp:nvSpPr>
      <dsp:spPr>
        <a:xfrm>
          <a:off x="417904" y="1068678"/>
          <a:ext cx="680273" cy="6802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33B944-4B26-4824-B430-7C68EA91C7FE}">
      <dsp:nvSpPr>
        <dsp:cNvPr id="0" name=""/>
        <dsp:cNvSpPr/>
      </dsp:nvSpPr>
      <dsp:spPr>
        <a:xfrm>
          <a:off x="2182" y="2026203"/>
          <a:ext cx="1511718" cy="60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Introduction and Project goals</a:t>
          </a:r>
        </a:p>
      </dsp:txBody>
      <dsp:txXfrm>
        <a:off x="2182" y="2026203"/>
        <a:ext cx="1511718" cy="604687"/>
      </dsp:txXfrm>
    </dsp:sp>
    <dsp:sp modelId="{867290FD-01D5-4FCA-AD6B-EC11B05591D8}">
      <dsp:nvSpPr>
        <dsp:cNvPr id="0" name=""/>
        <dsp:cNvSpPr/>
      </dsp:nvSpPr>
      <dsp:spPr>
        <a:xfrm>
          <a:off x="2194174" y="1068678"/>
          <a:ext cx="680273" cy="6802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9D8E3D-8FEE-4ABF-A67C-49FDCA718D59}">
      <dsp:nvSpPr>
        <dsp:cNvPr id="0" name=""/>
        <dsp:cNvSpPr/>
      </dsp:nvSpPr>
      <dsp:spPr>
        <a:xfrm>
          <a:off x="1778451" y="2026203"/>
          <a:ext cx="1511718" cy="60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Solution Architecture</a:t>
          </a:r>
        </a:p>
      </dsp:txBody>
      <dsp:txXfrm>
        <a:off x="1778451" y="2026203"/>
        <a:ext cx="1511718" cy="604687"/>
      </dsp:txXfrm>
    </dsp:sp>
    <dsp:sp modelId="{D66663CB-564A-4185-A7E7-05D789F17D0B}">
      <dsp:nvSpPr>
        <dsp:cNvPr id="0" name=""/>
        <dsp:cNvSpPr/>
      </dsp:nvSpPr>
      <dsp:spPr>
        <a:xfrm>
          <a:off x="3970444" y="1068678"/>
          <a:ext cx="680273" cy="68027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4568A4-A408-42DF-B341-F9AD43EF5588}">
      <dsp:nvSpPr>
        <dsp:cNvPr id="0" name=""/>
        <dsp:cNvSpPr/>
      </dsp:nvSpPr>
      <dsp:spPr>
        <a:xfrm>
          <a:off x="3554721" y="2026203"/>
          <a:ext cx="1511718" cy="60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Source</a:t>
          </a:r>
        </a:p>
      </dsp:txBody>
      <dsp:txXfrm>
        <a:off x="3554721" y="2026203"/>
        <a:ext cx="1511718" cy="604687"/>
      </dsp:txXfrm>
    </dsp:sp>
    <dsp:sp modelId="{D2071964-7EB3-4316-969A-03787A24CE23}">
      <dsp:nvSpPr>
        <dsp:cNvPr id="0" name=""/>
        <dsp:cNvSpPr/>
      </dsp:nvSpPr>
      <dsp:spPr>
        <a:xfrm>
          <a:off x="5746713" y="1068678"/>
          <a:ext cx="680273" cy="68027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567796-E4E4-4CB0-8B77-A58856B0FDED}">
      <dsp:nvSpPr>
        <dsp:cNvPr id="0" name=""/>
        <dsp:cNvSpPr/>
      </dsp:nvSpPr>
      <dsp:spPr>
        <a:xfrm>
          <a:off x="5330990" y="2026203"/>
          <a:ext cx="1511718" cy="60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Data Ingestion</a:t>
          </a:r>
        </a:p>
      </dsp:txBody>
      <dsp:txXfrm>
        <a:off x="5330990" y="2026203"/>
        <a:ext cx="1511718" cy="604687"/>
      </dsp:txXfrm>
    </dsp:sp>
    <dsp:sp modelId="{5D339A64-E0EE-4FBE-B24E-F7E3D94AF1EE}">
      <dsp:nvSpPr>
        <dsp:cNvPr id="0" name=""/>
        <dsp:cNvSpPr/>
      </dsp:nvSpPr>
      <dsp:spPr>
        <a:xfrm>
          <a:off x="417904" y="3008820"/>
          <a:ext cx="680273" cy="68027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614CBC-7DCD-4301-B8E3-6C3B180F0C59}">
      <dsp:nvSpPr>
        <dsp:cNvPr id="0" name=""/>
        <dsp:cNvSpPr/>
      </dsp:nvSpPr>
      <dsp:spPr>
        <a:xfrm>
          <a:off x="2182" y="3966345"/>
          <a:ext cx="1511718" cy="60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Storage</a:t>
          </a:r>
        </a:p>
      </dsp:txBody>
      <dsp:txXfrm>
        <a:off x="2182" y="3966345"/>
        <a:ext cx="1511718" cy="604687"/>
      </dsp:txXfrm>
    </dsp:sp>
    <dsp:sp modelId="{3755C038-0328-472D-A2C8-253603E63748}">
      <dsp:nvSpPr>
        <dsp:cNvPr id="0" name=""/>
        <dsp:cNvSpPr/>
      </dsp:nvSpPr>
      <dsp:spPr>
        <a:xfrm>
          <a:off x="2194174" y="3008820"/>
          <a:ext cx="680273" cy="68027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E84688-08AF-4D7B-AD1E-D42ADAD27C92}">
      <dsp:nvSpPr>
        <dsp:cNvPr id="0" name=""/>
        <dsp:cNvSpPr/>
      </dsp:nvSpPr>
      <dsp:spPr>
        <a:xfrm>
          <a:off x="1778451" y="3966345"/>
          <a:ext cx="1511718" cy="60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Transformation and Data Modeling</a:t>
          </a:r>
        </a:p>
      </dsp:txBody>
      <dsp:txXfrm>
        <a:off x="1778451" y="3966345"/>
        <a:ext cx="1511718" cy="604687"/>
      </dsp:txXfrm>
    </dsp:sp>
    <dsp:sp modelId="{274FFCE8-2511-43C8-9210-3B982DD5F544}">
      <dsp:nvSpPr>
        <dsp:cNvPr id="0" name=""/>
        <dsp:cNvSpPr/>
      </dsp:nvSpPr>
      <dsp:spPr>
        <a:xfrm>
          <a:off x="3970444" y="3008820"/>
          <a:ext cx="680273" cy="680273"/>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EFF0C1-C373-48CD-BDA6-03237B25709F}">
      <dsp:nvSpPr>
        <dsp:cNvPr id="0" name=""/>
        <dsp:cNvSpPr/>
      </dsp:nvSpPr>
      <dsp:spPr>
        <a:xfrm>
          <a:off x="3554721" y="3966345"/>
          <a:ext cx="1511718" cy="60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Orchestration</a:t>
          </a:r>
        </a:p>
      </dsp:txBody>
      <dsp:txXfrm>
        <a:off x="3554721" y="3966345"/>
        <a:ext cx="1511718" cy="604687"/>
      </dsp:txXfrm>
    </dsp:sp>
    <dsp:sp modelId="{83ECA7B0-AC76-43DA-B0D3-29949C24A7D1}">
      <dsp:nvSpPr>
        <dsp:cNvPr id="0" name=""/>
        <dsp:cNvSpPr/>
      </dsp:nvSpPr>
      <dsp:spPr>
        <a:xfrm>
          <a:off x="5746713" y="3008820"/>
          <a:ext cx="680273" cy="680273"/>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5DB41B-DAA3-48A7-9526-297FBDCF1E16}">
      <dsp:nvSpPr>
        <dsp:cNvPr id="0" name=""/>
        <dsp:cNvSpPr/>
      </dsp:nvSpPr>
      <dsp:spPr>
        <a:xfrm>
          <a:off x="5330990" y="3966345"/>
          <a:ext cx="1511718" cy="60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Demo</a:t>
          </a:r>
        </a:p>
      </dsp:txBody>
      <dsp:txXfrm>
        <a:off x="5330990" y="3966345"/>
        <a:ext cx="1511718" cy="604687"/>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61701551-321B-4D35-91E2-EF0AECB114E3}" type="datetimeFigureOut">
              <a:rPr lang="he-IL" smtClean="0"/>
              <a:t>י"ג/אב/תשפ"ד</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2AF697CF-A4C4-4F13-B400-A4AE45FF70F1}" type="slidenum">
              <a:rPr lang="he-IL" smtClean="0"/>
              <a:t>‹#›</a:t>
            </a:fld>
            <a:endParaRPr lang="he-IL"/>
          </a:p>
        </p:txBody>
      </p:sp>
    </p:spTree>
    <p:extLst>
      <p:ext uri="{BB962C8B-B14F-4D97-AF65-F5344CB8AC3E}">
        <p14:creationId xmlns:p14="http://schemas.microsoft.com/office/powerpoint/2010/main" val="12382096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a:t>This presentation was automatically generated by PowerPoint Copilot based on content found in this document:
https://pointer2-my.sharepoint.com/personal/danielp_pointer4u_co_il/Documents/project_bus_fleet.docx
AI-generated content may be incorrect.</a:t>
            </a:r>
          </a:p>
        </p:txBody>
      </p:sp>
      <p:sp>
        <p:nvSpPr>
          <p:cNvPr id="4" name="Slide Number Placeholder 3"/>
          <p:cNvSpPr>
            <a:spLocks noGrp="1"/>
          </p:cNvSpPr>
          <p:nvPr>
            <p:ph type="sldNum" sz="quarter" idx="5"/>
          </p:nvPr>
        </p:nvSpPr>
        <p:spPr/>
        <p:txBody>
          <a:bodyPr/>
          <a:lstStyle/>
          <a:p>
            <a:fld id="{E52935E2-C99E-4DF3-B440-63D5320438BD}" type="slidenum">
              <a:rPr lang="he-IL" smtClean="0"/>
              <a:t>1</a:t>
            </a:fld>
            <a:endParaRPr lang="he-IL"/>
          </a:p>
        </p:txBody>
      </p:sp>
    </p:spTree>
    <p:extLst>
      <p:ext uri="{BB962C8B-B14F-4D97-AF65-F5344CB8AC3E}">
        <p14:creationId xmlns:p14="http://schemas.microsoft.com/office/powerpoint/2010/main" val="897201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a:t>The transformation process involves field renaming, data type casting, and more. Trans data is converted into trips through aggregation, enrichment, and validation. Data quality checks ensure integrity, and the marts schema is created with additional transformations.
Original Content:
Transformation and Data Modeling
The data loaded from Airbyte and S3 into Snowflake forms the raw schema. This data is then read and undergoes various transformations before forming the staging schema:
•             Field rename
•             Data type casting
•             case statements
•             concatenation
•             date formatting
Converting trans data into trips
The process of converting the trans data into trips involves several key steps:
1.          Data aggregation: The raw transit data from trans.sql is aggregated to create meaningful trip records. This likely involves grouping the data by vehicle, route, and time periods to identify distinct trips.
2.          Enrichment with GTFS data: The aggregated transit data is combined with static GTFS data (routes, stops, schedules) to add context and additional information to each trip.
3.          Trip identification: Algorithms are applied to determine the start and end of each trip, possibly using factors like time thresholds, route changes, or specific stop patterns.
4.          Calculation of metrics: Various performance metrics are calculated for each trip, such as actual travel time, scheduled travel time, delays, and potentially crowding information.
5.          Data cleaning and validation: The process includes steps to clean the data, handle anomalies, and ensure the quality and consistency of the trip records.
6 Incremental approach: Post creation of trips a post hook is triggered to create a table with the latest trip date per each vehicle. Ensuring the next run would continute per each vehicle from the latest trans data available. Meaning even if a bus havent sent new data for days the incremental process would try to continue searching for new data.
This transformation process takes the granular, real-time data and converts it into a higher-level, trip-based format, that’s more suitable for route performance analysis and reporting.
Before the data is loaded into the staging schema, data quality checks were performed using Great Expectations and dbt tests, ensuring that:
•             Primary keys and foreign keys are not null
•             Referential integrity between related tables
•             Accepted value tests, confirming that certain columns only contain predefined acceptable values
•             validating relationships between different models
Lastly, the marts schema is created performing additional transformations such as joins, aggregations,calculations, and surrogate keys.
The marts schema can be represented by the following Entity Relationship Diagram (ERD): docs/images/ERD.png
Figure 5: Marts - Entity Relationship Diagram (ERD)
</a:t>
            </a:r>
          </a:p>
        </p:txBody>
      </p:sp>
      <p:sp>
        <p:nvSpPr>
          <p:cNvPr id="4" name="Slide Number Placeholder 3"/>
          <p:cNvSpPr>
            <a:spLocks noGrp="1"/>
          </p:cNvSpPr>
          <p:nvPr>
            <p:ph type="sldNum" sz="quarter" idx="5"/>
          </p:nvPr>
        </p:nvSpPr>
        <p:spPr/>
        <p:txBody>
          <a:bodyPr/>
          <a:lstStyle/>
          <a:p>
            <a:fld id="{E52935E2-C99E-4DF3-B440-63D5320438BD}" type="slidenum">
              <a:rPr lang="he-IL" smtClean="0"/>
              <a:t>10</a:t>
            </a:fld>
            <a:endParaRPr lang="he-IL"/>
          </a:p>
        </p:txBody>
      </p:sp>
    </p:spTree>
    <p:extLst>
      <p:ext uri="{BB962C8B-B14F-4D97-AF65-F5344CB8AC3E}">
        <p14:creationId xmlns:p14="http://schemas.microsoft.com/office/powerpoint/2010/main" val="28031847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a:t>The transformation process involves field renaming, data type casting, and more. Trans data is converted into trips through aggregation, enrichment, and validation. Data quality checks ensure integrity, and the marts schema is created with additional transformations.
Original Content:
Transformation and Data Modeling
The data loaded from Airbyte and S3 into Snowflake forms the raw schema. This data is then read and undergoes various transformations before forming the staging schema:
•             Field rename
•             Data type casting
•             case statements
•             concatenation
•             date formatting
Converting trans data into trips
The process of converting the trans data into trips involves several key steps:
1.          Data aggregation: The raw transit data from trans.sql is aggregated to create meaningful trip records. This likely involves grouping the data by vehicle, route, and time periods to identify distinct trips.
2.          Enrichment with GTFS data: The aggregated transit data is combined with static GTFS data (routes, stops, schedules) to add context and additional information to each trip.
3.          Trip identification: Algorithms are applied to determine the start and end of each trip, possibly using factors like time thresholds, route changes, or specific stop patterns.
4.          Calculation of metrics: Various performance metrics are calculated for each trip, such as actual travel time, scheduled travel time, delays, and potentially crowding information.
5.          Data cleaning and validation: The process includes steps to clean the data, handle anomalies, and ensure the quality and consistency of the trip records.
6 Incremental approach: Post creation of trips a post hook is triggered to create a table with the latest trip date per each vehicle. Ensuring the next run would continute per each vehicle from the latest trans data available. Meaning even if a bus havent sent new data for days the incremental process would try to continue searching for new data.
This transformation process takes the granular, real-time data and converts it into a higher-level, trip-based format, that’s more suitable for route performance analysis and reporting.
Before the data is loaded into the staging schema, data quality checks were performed using Great Expectations and dbt tests, ensuring that:
•             Primary keys and foreign keys are not null
•             Referential integrity between related tables
•             Accepted value tests, confirming that certain columns only contain predefined acceptable values
•             validating relationships between different models
Lastly, the marts schema is created performing additional transformations such as joins, aggregations,calculations, and surrogate keys.
The marts schema can be represented by the following Entity Relationship Diagram (ERD): docs/images/ERD.png
Figure 5: Marts - Entity Relationship Diagram (ERD)
</a:t>
            </a:r>
          </a:p>
        </p:txBody>
      </p:sp>
      <p:sp>
        <p:nvSpPr>
          <p:cNvPr id="4" name="Slide Number Placeholder 3"/>
          <p:cNvSpPr>
            <a:spLocks noGrp="1"/>
          </p:cNvSpPr>
          <p:nvPr>
            <p:ph type="sldNum" sz="quarter" idx="5"/>
          </p:nvPr>
        </p:nvSpPr>
        <p:spPr/>
        <p:txBody>
          <a:bodyPr/>
          <a:lstStyle/>
          <a:p>
            <a:fld id="{E52935E2-C99E-4DF3-B440-63D5320438BD}" type="slidenum">
              <a:rPr lang="he-IL" smtClean="0"/>
              <a:t>11</a:t>
            </a:fld>
            <a:endParaRPr lang="he-IL"/>
          </a:p>
        </p:txBody>
      </p:sp>
    </p:spTree>
    <p:extLst>
      <p:ext uri="{BB962C8B-B14F-4D97-AF65-F5344CB8AC3E}">
        <p14:creationId xmlns:p14="http://schemas.microsoft.com/office/powerpoint/2010/main" val="732186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a:t>Dagster was used for orchestration, deployed via Dagster Cloud. We considered Dagster Asset Job and Auto-materialize assets, choosing the former for its flexibility. Dagster handles Airbyte connections, Snowflake COPY INTO, and dbt workflows.
Original Content:
Orchestration
Dagster was the orchestration tool used in this project and it was deployed using Dagster Cloud. Unlike other orchestration tools such as Airflow and Prefect, Dagster introduces an asset-based orchestration approach.
As with many Data Engineering projects, there are many ways to orchestrate the data pipeline. More specifically, 3 different approaches were considered:
1.          Dagster Asset Job: Create an Airbyte asset and a Databricks custom asset. These two assets would be selected to form an asset job that would be scheduled to run by Dagster
2.          Dagster Auto-materialize assets: Create an Airbyte asset and a Databricks custom asset. Define and attach auto-materialize policies on these assets. Dagster will automatically materialize these assets when the specified criteria are met
In this project, we use asset job to materialize the assets rather then Auto-materialize policy. We did it because it is a more flexible approach, allowing us to customize the execution logic and implement complex transformations steps that my not be possible with auto materialize.
In this approach, Dagster is responsible for calling the Airbyte connection along with Snowflake COPY INTO and then the dbt workflow illustrated below.
The Dagster Global Asset Lineage looks as follow:
docs/images/dagster_asset_lineage.png
Figure 6: Dagster Global Asset Lineage
Asset job run on the cloud:
docs/images/dagster_running_on_cloud.png
Figure 7: Dagster asset job
Scheduled runs:
docs/images/dagster_runs.png
Figure 8: Dagster asset job scheduled runs
</a:t>
            </a:r>
          </a:p>
        </p:txBody>
      </p:sp>
      <p:sp>
        <p:nvSpPr>
          <p:cNvPr id="4" name="Slide Number Placeholder 3"/>
          <p:cNvSpPr>
            <a:spLocks noGrp="1"/>
          </p:cNvSpPr>
          <p:nvPr>
            <p:ph type="sldNum" sz="quarter" idx="5"/>
          </p:nvPr>
        </p:nvSpPr>
        <p:spPr/>
        <p:txBody>
          <a:bodyPr/>
          <a:lstStyle/>
          <a:p>
            <a:fld id="{E52935E2-C99E-4DF3-B440-63D5320438BD}" type="slidenum">
              <a:rPr lang="he-IL" smtClean="0"/>
              <a:t>12</a:t>
            </a:fld>
            <a:endParaRPr lang="he-IL"/>
          </a:p>
        </p:txBody>
      </p:sp>
    </p:spTree>
    <p:extLst>
      <p:ext uri="{BB962C8B-B14F-4D97-AF65-F5344CB8AC3E}">
        <p14:creationId xmlns:p14="http://schemas.microsoft.com/office/powerpoint/2010/main" val="384012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a:t>Dagster was used for orchestration, deployed via Dagster Cloud. We considered Dagster Asset Job and Auto-materialize assets, choosing the former for its flexibility. Dagster handles Airbyte connections, Snowflake COPY INTO, and dbt workflows.
Original Content:
Orchestration
Dagster was the orchestration tool used in this project and it was deployed using Dagster Cloud. Unlike other orchestration tools such as Airflow and Prefect, Dagster introduces an asset-based orchestration approach.
As with many Data Engineering projects, there are many ways to orchestrate the data pipeline. More specifically, 3 different approaches were considered:
1.          Dagster Asset Job: Create an Airbyte asset and a Databricks custom asset. These two assets would be selected to form an asset job that would be scheduled to run by Dagster
2.          Dagster Auto-materialize assets: Create an Airbyte asset and a Databricks custom asset. Define and attach auto-materialize policies on these assets. Dagster will automatically materialize these assets when the specified criteria are met
In this project, we use asset job to materialize the assets rather then Auto-materialize policy. We did it because it is a more flexible approach, allowing us to customize the execution logic and implement complex transformations steps that my not be possible with auto materialize.
In this approach, Dagster is responsible for calling the Airbyte connection along with Snowflake COPY INTO and then the dbt workflow illustrated below.
The Dagster Global Asset Lineage looks as follow:
docs/images/dagster_asset_lineage.png
Figure 6: Dagster Global Asset Lineage
Asset job run on the cloud:
docs/images/dagster_running_on_cloud.png
Figure 7: Dagster asset job
Scheduled runs:
docs/images/dagster_runs.png
Figure 8: Dagster asset job scheduled runs
</a:t>
            </a:r>
          </a:p>
        </p:txBody>
      </p:sp>
      <p:sp>
        <p:nvSpPr>
          <p:cNvPr id="4" name="Slide Number Placeholder 3"/>
          <p:cNvSpPr>
            <a:spLocks noGrp="1"/>
          </p:cNvSpPr>
          <p:nvPr>
            <p:ph type="sldNum" sz="quarter" idx="5"/>
          </p:nvPr>
        </p:nvSpPr>
        <p:spPr/>
        <p:txBody>
          <a:bodyPr/>
          <a:lstStyle/>
          <a:p>
            <a:fld id="{E52935E2-C99E-4DF3-B440-63D5320438BD}" type="slidenum">
              <a:rPr lang="he-IL" smtClean="0"/>
              <a:t>13</a:t>
            </a:fld>
            <a:endParaRPr lang="he-IL"/>
          </a:p>
        </p:txBody>
      </p:sp>
    </p:spTree>
    <p:extLst>
      <p:ext uri="{BB962C8B-B14F-4D97-AF65-F5344CB8AC3E}">
        <p14:creationId xmlns:p14="http://schemas.microsoft.com/office/powerpoint/2010/main" val="40641641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a:t>When setting up your EC2 instance, expose only necessary ports and whitelist necessary IPs. For RDS instance, whitelist necessary IPs and add EC2 security group as a source in RDS security group inbound rules.
Original Content:
Notes on Security
1.          When setting up your EC2 instance, be sure to configure your VPC security group to:
–            Expose only the necessary ports. Typically this is port 22 (for SSH), 443 (for HTTPS), and 8000 and 8001 for Airbyte
–            Whistelist only IPs that need to interact with your EC2 instance. This usually means your IP address and Dagster cloud IPs (if you use it as an orchestrator). You can check Dagster cloud IP addresses here
2.          When setting up your RDS instance, be sure to configure your VPC security group to:
–            Whitelist only IPs that need to interact with your RDS instance. This usually means your IP address and EC2 instance (so that Airbyte can interact with your RDS instance). You can allow your EC2 instance to connect to your RDS instance by adding the EC2 security group as a source in the RDS security group inbound rules# debootcamp-busfleet
</a:t>
            </a:r>
          </a:p>
        </p:txBody>
      </p:sp>
      <p:sp>
        <p:nvSpPr>
          <p:cNvPr id="4" name="Slide Number Placeholder 3"/>
          <p:cNvSpPr>
            <a:spLocks noGrp="1"/>
          </p:cNvSpPr>
          <p:nvPr>
            <p:ph type="sldNum" sz="quarter" idx="5"/>
          </p:nvPr>
        </p:nvSpPr>
        <p:spPr/>
        <p:txBody>
          <a:bodyPr/>
          <a:lstStyle/>
          <a:p>
            <a:fld id="{E52935E2-C99E-4DF3-B440-63D5320438BD}" type="slidenum">
              <a:rPr lang="he-IL" smtClean="0"/>
              <a:t>14</a:t>
            </a:fld>
            <a:endParaRPr lang="he-IL"/>
          </a:p>
        </p:txBody>
      </p:sp>
    </p:spTree>
    <p:extLst>
      <p:ext uri="{BB962C8B-B14F-4D97-AF65-F5344CB8AC3E}">
        <p14:creationId xmlns:p14="http://schemas.microsoft.com/office/powerpoint/2010/main" val="13977032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a:t>This slide provides an overview of the project demo. It covers the scope and objectives of the project, as well as a summary of the key takeaways. The demo showcases the efficiency and scalability of the project pipeline, as well as its ability to answer key business questions using comprehensive data analysis. The use of cloud computing and data management technologies are critical to the project’s success and are highlighted in the accompanying images.</a:t>
            </a:r>
          </a:p>
        </p:txBody>
      </p:sp>
      <p:sp>
        <p:nvSpPr>
          <p:cNvPr id="4" name="Slide Number Placeholder 3"/>
          <p:cNvSpPr>
            <a:spLocks noGrp="1"/>
          </p:cNvSpPr>
          <p:nvPr>
            <p:ph type="sldNum" sz="quarter" idx="5"/>
          </p:nvPr>
        </p:nvSpPr>
        <p:spPr/>
        <p:txBody>
          <a:bodyPr/>
          <a:lstStyle/>
          <a:p>
            <a:fld id="{2AF697CF-A4C4-4F13-B400-A4AE45FF70F1}" type="slidenum">
              <a:rPr lang="he-IL" smtClean="0"/>
              <a:t>15</a:t>
            </a:fld>
            <a:endParaRPr lang="he-IL"/>
          </a:p>
        </p:txBody>
      </p:sp>
    </p:spTree>
    <p:extLst>
      <p:ext uri="{BB962C8B-B14F-4D97-AF65-F5344CB8AC3E}">
        <p14:creationId xmlns:p14="http://schemas.microsoft.com/office/powerpoint/2010/main" val="665648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a:t>Agenda
* Overview
* Introduction
* Solution Architecture
* Source
* Data Ingestion
* Storage
* Transformation and Data Modeling
* Orchestration
* Serving
* CI/CD
* Instructions / Getting started
    * Infrastructure
    * Setting up Airbyte
    * Get GTFS data
    * Test the pipeline
    * Deploy the pipeline
* Notes on Security
</a:t>
            </a:r>
          </a:p>
        </p:txBody>
      </p:sp>
      <p:sp>
        <p:nvSpPr>
          <p:cNvPr id="4" name="Slide Number Placeholder 3"/>
          <p:cNvSpPr>
            <a:spLocks noGrp="1"/>
          </p:cNvSpPr>
          <p:nvPr>
            <p:ph type="sldNum" sz="quarter" idx="5"/>
          </p:nvPr>
        </p:nvSpPr>
        <p:spPr/>
        <p:txBody>
          <a:bodyPr/>
          <a:lstStyle/>
          <a:p>
            <a:fld id="{E52935E2-C99E-4DF3-B440-63D5320438BD}" type="slidenum">
              <a:rPr lang="he-IL" smtClean="0"/>
              <a:t>2</a:t>
            </a:fld>
            <a:endParaRPr lang="he-IL"/>
          </a:p>
        </p:txBody>
      </p:sp>
    </p:spTree>
    <p:extLst>
      <p:ext uri="{BB962C8B-B14F-4D97-AF65-F5344CB8AC3E}">
        <p14:creationId xmlns:p14="http://schemas.microsoft.com/office/powerpoint/2010/main" val="3494479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a:t>The project aims to analyze NYC MTA bus route performance by collecting real-time data from IoT devices and combining it with GTFS data. Key objectives include data collection, trip creation, performance analysis, and dashboard visualization. Questions to answer include identifying delayed and overcrowded routes, and determining the best times for bus availability.
Original Content:
Introduction
The objective of this project is to create a robust data pipeline that will enable the analysis of NYC MTA bus route performance. This will be achieved by simulating an IoT company that installs IoT devices on MTA buses to collect data.
The project involves mining data from these IoT devices and integrating it with static data from GTFS (General Transit Feed Specification) provided by the MTA, which includes information on agency, calendar, calendar_dates, routes, shapes, stop_times, and trips. The primary goal is to gather real-time bus location data from an API, which provides updates every 15 seconds. This data, combined with the GTFS data, will be used to construct detailed trip records.
Key objectives include:
1.          Data Collection: Extract real-time bus location data and combine it with static GTFS data.
2.          Trip Creation: Develop a method to create detailed trip records using the continuous data stream and GTFS data.
3.          Performance Analysis: Analyze the gathered data to measure bus route crowding and identify routes with significant delays.
4.          Dashboard Visualization: Implement a PowerBI dashboard to visualize analytics and provide actionable insights.
Questions we want to answer include:
•             Which bus routes delay the most?
•             Which bus routes are overcrowded?
•             At what times routes are mostly delayed?
•             At what times the routes are mostly overcrowded?
•             Which bus routes have the best availability?
</a:t>
            </a:r>
          </a:p>
        </p:txBody>
      </p:sp>
      <p:sp>
        <p:nvSpPr>
          <p:cNvPr id="4" name="Slide Number Placeholder 3"/>
          <p:cNvSpPr>
            <a:spLocks noGrp="1"/>
          </p:cNvSpPr>
          <p:nvPr>
            <p:ph type="sldNum" sz="quarter" idx="5"/>
          </p:nvPr>
        </p:nvSpPr>
        <p:spPr/>
        <p:txBody>
          <a:bodyPr/>
          <a:lstStyle/>
          <a:p>
            <a:fld id="{E52935E2-C99E-4DF3-B440-63D5320438BD}" type="slidenum">
              <a:rPr lang="he-IL" smtClean="0"/>
              <a:t>3</a:t>
            </a:fld>
            <a:endParaRPr lang="he-IL"/>
          </a:p>
        </p:txBody>
      </p:sp>
    </p:spTree>
    <p:extLst>
      <p:ext uri="{BB962C8B-B14F-4D97-AF65-F5344CB8AC3E}">
        <p14:creationId xmlns:p14="http://schemas.microsoft.com/office/powerpoint/2010/main" val="4261996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a:t>This slide presents the solution architecture, as illustrated in Figure 1.
Original Content:
Solution Architecture
docs/images/project_architecture.png Figure 1: Solution architecture
</a:t>
            </a:r>
          </a:p>
        </p:txBody>
      </p:sp>
      <p:sp>
        <p:nvSpPr>
          <p:cNvPr id="4" name="Slide Number Placeholder 3"/>
          <p:cNvSpPr>
            <a:spLocks noGrp="1"/>
          </p:cNvSpPr>
          <p:nvPr>
            <p:ph type="sldNum" sz="quarter" idx="5"/>
          </p:nvPr>
        </p:nvSpPr>
        <p:spPr/>
        <p:txBody>
          <a:bodyPr/>
          <a:lstStyle/>
          <a:p>
            <a:fld id="{E52935E2-C99E-4DF3-B440-63D5320438BD}" type="slidenum">
              <a:rPr lang="he-IL" smtClean="0"/>
              <a:t>4</a:t>
            </a:fld>
            <a:endParaRPr lang="he-IL"/>
          </a:p>
        </p:txBody>
      </p:sp>
    </p:spTree>
    <p:extLst>
      <p:ext uri="{BB962C8B-B14F-4D97-AF65-F5344CB8AC3E}">
        <p14:creationId xmlns:p14="http://schemas.microsoft.com/office/powerpoint/2010/main" val="864430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a:t>The MTA uses two main data sources: the Real Bus Time API for real-time bus locations and GTFS static data for bus schedules. The GTFS data includes various elements like routes and stops. More details can be found on Google Transit and MTA Developer resources.
Original Content:
Source
The source includes the MTA real Bus Time API, which provides real-time bus location data. The API is documented here.
The second source is the MTA GTFS static data, which includes information on:
•             Agency
•             Calendar
•             Calendar_dates
•             Routes
•             Shapes
•             Stop_times
•             Trips
•             Stops
This data describes the scheduling of buses in New York City.
The GTFS entity relationship diagram is shown below.
docs/images/GTFS-entity-relationship-diagram.png
Figure 2: GTFS Entity Relationship Diagram
More information about GTFS data sets can be found at:
Google Transit
MTA Developer resources
</a:t>
            </a:r>
          </a:p>
        </p:txBody>
      </p:sp>
      <p:sp>
        <p:nvSpPr>
          <p:cNvPr id="4" name="Slide Number Placeholder 3"/>
          <p:cNvSpPr>
            <a:spLocks noGrp="1"/>
          </p:cNvSpPr>
          <p:nvPr>
            <p:ph type="sldNum" sz="quarter" idx="5"/>
          </p:nvPr>
        </p:nvSpPr>
        <p:spPr/>
        <p:txBody>
          <a:bodyPr/>
          <a:lstStyle/>
          <a:p>
            <a:fld id="{E52935E2-C99E-4DF3-B440-63D5320438BD}" type="slidenum">
              <a:rPr lang="he-IL" smtClean="0"/>
              <a:t>5</a:t>
            </a:fld>
            <a:endParaRPr lang="he-IL"/>
          </a:p>
        </p:txBody>
      </p:sp>
    </p:spTree>
    <p:extLst>
      <p:ext uri="{BB962C8B-B14F-4D97-AF65-F5344CB8AC3E}">
        <p14:creationId xmlns:p14="http://schemas.microsoft.com/office/powerpoint/2010/main" val="1968034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a:t>The MTA uses two main data sources: the Real Bus Time API for real-time bus locations and GTFS static data for bus schedules. The GTFS data includes various elements like routes and stops. More details can be found on Google Transit and MTA Developer resources.
Original Content:
Source
The source includes the MTA real Bus Time API, which provides real-time bus location data. The API is documented here.
The second source is the MTA GTFS static data, which includes information on:
•             Agency
•             Calendar
•             Calendar_dates
•             Routes
•             Shapes
•             Stop_times
•             Trips
•             Stops
This data describes the scheduling of buses in New York City.
The GTFS entity relationship diagram is shown below.
docs/images/GTFS-entity-relationship-diagram.png
Figure 2: GTFS Entity Relationship Diagram
More information about GTFS data sets can be found at:
Google Transit
MTA Developer resources
</a:t>
            </a:r>
          </a:p>
        </p:txBody>
      </p:sp>
      <p:sp>
        <p:nvSpPr>
          <p:cNvPr id="4" name="Slide Number Placeholder 3"/>
          <p:cNvSpPr>
            <a:spLocks noGrp="1"/>
          </p:cNvSpPr>
          <p:nvPr>
            <p:ph type="sldNum" sz="quarter" idx="5"/>
          </p:nvPr>
        </p:nvSpPr>
        <p:spPr/>
        <p:txBody>
          <a:bodyPr/>
          <a:lstStyle/>
          <a:p>
            <a:fld id="{E52935E2-C99E-4DF3-B440-63D5320438BD}" type="slidenum">
              <a:rPr lang="he-IL" smtClean="0"/>
              <a:t>6</a:t>
            </a:fld>
            <a:endParaRPr lang="he-IL"/>
          </a:p>
        </p:txBody>
      </p:sp>
    </p:spTree>
    <p:extLst>
      <p:ext uri="{BB962C8B-B14F-4D97-AF65-F5344CB8AC3E}">
        <p14:creationId xmlns:p14="http://schemas.microsoft.com/office/powerpoint/2010/main" val="3970157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a:t>The MTA uses two main data sources: the Real Bus Time API for real-time bus locations and GTFS static data for bus schedules. The GTFS data includes various elements like routes and stops. More details can be found on Google Transit and MTA Developer resources.
Original Content:
Source
The source includes the MTA real Bus Time API, which provides real-time bus location data. The API is documented here.
The second source is the MTA GTFS static data, which includes information on:
•             Agency
•             Calendar
•             Calendar_dates
•             Routes
•             Shapes
•             Stop_times
•             Trips
•             Stops
This data describes the scheduling of buses in New York City.
The GTFS entity relationship diagram is shown below.
docs/images/GTFS-entity-relationship-diagram.png
Figure 2: GTFS Entity Relationship Diagram
More information about GTFS data sets can be found at:
Google Transit
MTA Developer resources
</a:t>
            </a:r>
          </a:p>
        </p:txBody>
      </p:sp>
      <p:sp>
        <p:nvSpPr>
          <p:cNvPr id="4" name="Slide Number Placeholder 3"/>
          <p:cNvSpPr>
            <a:spLocks noGrp="1"/>
          </p:cNvSpPr>
          <p:nvPr>
            <p:ph type="sldNum" sz="quarter" idx="5"/>
          </p:nvPr>
        </p:nvSpPr>
        <p:spPr/>
        <p:txBody>
          <a:bodyPr/>
          <a:lstStyle/>
          <a:p>
            <a:fld id="{E52935E2-C99E-4DF3-B440-63D5320438BD}" type="slidenum">
              <a:rPr lang="he-IL" smtClean="0"/>
              <a:t>7</a:t>
            </a:fld>
            <a:endParaRPr lang="he-IL"/>
          </a:p>
        </p:txBody>
      </p:sp>
    </p:spTree>
    <p:extLst>
      <p:ext uri="{BB962C8B-B14F-4D97-AF65-F5344CB8AC3E}">
        <p14:creationId xmlns:p14="http://schemas.microsoft.com/office/powerpoint/2010/main" val="702050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a:t>We use Airbyte on an Amazon EC2 instance to ingest data from the MTA real Bus Time API every 15 seconds. A custom connector securely passes the API key. Data is moved daily from PostgreSQL to Snowflake using Dagster. GTFS files are loaded from an S3 bucket using Snowflake’s COPY INTO method.
Original Content:
Data Ingestion
We ingest the data from the MTA real Bus Time API using Airbyte.
Airbyte is hosted on an Amazon EC2 instance. It is responsible for data extraction and connection between the PostgreSQL database and the MTA real Bus Time API. It runs every 15 seconds using a cron expression.
In order to connect to the API, a custom connector was created to pass an API key securely.
MTA Custom Connector
docs/images/airbyte_on_cloud.png
Figure 3: Airbyte on cloud
We also use Airbyte to move the data from the PostgreSQL database to Snowflake warehouse daily using Dagster.
To load the GTFS files, we are hosting them on an S3 bucket and using Snowflake’s COPY INTO method to ingest the data quickly and efficiently.
We have some large GTFS files; Stop_times has almost 1 million rows. Loading all the GTFS files using dbt seed would take more than 15 minutes. Loading it using COPY INTO takes less than 10 seconds.
docs/images/airbyte_on_cloud.png
Figure 4: Airbyte ingestion
</a:t>
            </a:r>
          </a:p>
        </p:txBody>
      </p:sp>
      <p:sp>
        <p:nvSpPr>
          <p:cNvPr id="4" name="Slide Number Placeholder 3"/>
          <p:cNvSpPr>
            <a:spLocks noGrp="1"/>
          </p:cNvSpPr>
          <p:nvPr>
            <p:ph type="sldNum" sz="quarter" idx="5"/>
          </p:nvPr>
        </p:nvSpPr>
        <p:spPr/>
        <p:txBody>
          <a:bodyPr/>
          <a:lstStyle/>
          <a:p>
            <a:fld id="{E52935E2-C99E-4DF3-B440-63D5320438BD}" type="slidenum">
              <a:rPr lang="he-IL" smtClean="0"/>
              <a:t>8</a:t>
            </a:fld>
            <a:endParaRPr lang="he-IL"/>
          </a:p>
        </p:txBody>
      </p:sp>
    </p:spTree>
    <p:extLst>
      <p:ext uri="{BB962C8B-B14F-4D97-AF65-F5344CB8AC3E}">
        <p14:creationId xmlns:p14="http://schemas.microsoft.com/office/powerpoint/2010/main" val="3731509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a:t>We use Snowflake for its scalability, performance, and integration capabilities. PostgreSQL serves as a cost-effective buffer for raw transit data, enabling near real-time reporting and flexible querying.
Original Content:
Storage
We use snowflake as the main storage for the project. for several reasons:
1.          Scalability: Snowflake’s cloud-based architecture allows for easy scaling to handle large volumes of data from both the real-time bus location API and the GTFS static data.
2.          Performance: Snowflake’s columnar storage and MPP (Massively Parallel Processing) engine provide excellent query performance, which is crucial for analyzing the large datasets involved in this project.
3.          Data integration: Snowflake makes it easy to integrate data from multiple sources, including the PostgreSQL database holding the raw transit data and the GTFS files stored in S3.
4.          Efficient data loading: As mentioned in the ingestion data part, using Snowflake’s COPY INTO method allows for quick and efficient loading of large GTFS files, significantly reducing ingestion time compared to other methods.
5.          Separation of storage and compute: Snowflake’s architecture allows you to scale storage and compute resources independently, optimizing costs and performance.
6.          Built-in features: Snowflake provides features like time travel and data sharing, which can be valuable for data analysis and collaboration in this project.
7.          Integration with BI tools: Snowflake integrates well with visualization tools like PowerBI, facilitating the creation of dashboards for route performance analysis.
We store the raw trans data on postgres hosted on AWS, there are several benefits we explore with this solution:
1.          Cost-effective buffer: Loading data directly from Airbyte into Snowflake frequently (every 15 seconds) would be prohibitively expensive due to Snowflake’s consumption-based pricing model. PostgreSQL serves as a cost-effective buffer for the raw transit data.
2.          Near real-time reporting: The raw transit data stored in PostgreSQL can be used to generate near real-time location reports. This allows for immediate insights into bus locations without incurring the costs associated with frequent Snowflake queries.
3.          Data staging: PostgreSQL acts as an excellent staging area for the raw transit data before it’s transferred to Snowflake. This staging step allows for initial data quality checks and potential preprocessing.
4.          Flexible querying: PostgreSQL’s powerful querying capabilities enable quick analysis of the most recent data without impacting the main data warehouse operations in Snowflake.
5.          Reduced Snowflake ingestion frequency: By using PostgreSQL, we can aggregate data over time and perform less frequent, batch transfers to Snowflake (e.g., daily), significantly reducing data ingestion costs.
</a:t>
            </a:r>
          </a:p>
        </p:txBody>
      </p:sp>
      <p:sp>
        <p:nvSpPr>
          <p:cNvPr id="4" name="Slide Number Placeholder 3"/>
          <p:cNvSpPr>
            <a:spLocks noGrp="1"/>
          </p:cNvSpPr>
          <p:nvPr>
            <p:ph type="sldNum" sz="quarter" idx="5"/>
          </p:nvPr>
        </p:nvSpPr>
        <p:spPr/>
        <p:txBody>
          <a:bodyPr/>
          <a:lstStyle/>
          <a:p>
            <a:fld id="{E52935E2-C99E-4DF3-B440-63D5320438BD}" type="slidenum">
              <a:rPr lang="he-IL" smtClean="0"/>
              <a:t>9</a:t>
            </a:fld>
            <a:endParaRPr lang="he-IL"/>
          </a:p>
        </p:txBody>
      </p:sp>
    </p:spTree>
    <p:extLst>
      <p:ext uri="{BB962C8B-B14F-4D97-AF65-F5344CB8AC3E}">
        <p14:creationId xmlns:p14="http://schemas.microsoft.com/office/powerpoint/2010/main" val="77648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8/17/2024</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26843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8/17/2024</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701242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8/17/2024</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81590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8/17/2024</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321265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8/17/2024</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718094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8/17/2024</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285854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8/17/2024</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76271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8/17/2024</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226447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8/17/2024</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790012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8/17/2024</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281950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8/17/2024</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110869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8/17/2024</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80437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1.sv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cxnSp>
        <p:nvCxnSpPr>
          <p:cNvPr id="62" name="Straight Connector 61">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EFBAAD93-7DE6-47D1-3609-446AE138A2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507179" y="173181"/>
            <a:ext cx="6858002" cy="6511640"/>
          </a:xfrm>
          <a:prstGeom prst="rect">
            <a:avLst/>
          </a:prstGeom>
          <a:gradFill>
            <a:gsLst>
              <a:gs pos="0">
                <a:schemeClr val="bg1">
                  <a:alpha val="0"/>
                </a:schemeClr>
              </a:gs>
              <a:gs pos="46000">
                <a:schemeClr val="bg1">
                  <a:alpha val="30000"/>
                </a:schemeClr>
              </a:gs>
              <a:gs pos="26000">
                <a:schemeClr val="bg1">
                  <a:alpha val="17000"/>
                </a:schemeClr>
              </a:gs>
              <a:gs pos="100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FE058CDD-1900-C994-44FA-9BC6511B5BFD}"/>
              </a:ext>
            </a:extLst>
          </p:cNvPr>
          <p:cNvSpPr>
            <a:spLocks noGrp="1"/>
          </p:cNvSpPr>
          <p:nvPr>
            <p:ph type="ctrTitle"/>
          </p:nvPr>
        </p:nvSpPr>
        <p:spPr>
          <a:xfrm>
            <a:off x="7145736" y="908651"/>
            <a:ext cx="4754880" cy="4171779"/>
          </a:xfrm>
        </p:spPr>
        <p:txBody>
          <a:bodyPr vert="horz" lIns="91440" tIns="45720" rIns="91440" bIns="45720" rtlCol="0" anchor="t">
            <a:normAutofit/>
          </a:bodyPr>
          <a:lstStyle/>
          <a:p>
            <a:pPr>
              <a:lnSpc>
                <a:spcPct val="90000"/>
              </a:lnSpc>
            </a:pPr>
            <a:r>
              <a:rPr lang="en-US" sz="4700" dirty="0"/>
              <a:t>NYCT Bus Analysis Project </a:t>
            </a:r>
            <a:br>
              <a:rPr lang="en-US" sz="4700" dirty="0"/>
            </a:br>
            <a:br>
              <a:rPr lang="en-US" sz="4700" dirty="0"/>
            </a:br>
            <a:endParaRPr lang="en-US" sz="4700" dirty="0"/>
          </a:p>
        </p:txBody>
      </p:sp>
      <p:sp>
        <p:nvSpPr>
          <p:cNvPr id="4" name="TextBox 3">
            <a:extLst>
              <a:ext uri="{FF2B5EF4-FFF2-40B4-BE49-F238E27FC236}">
                <a16:creationId xmlns:a16="http://schemas.microsoft.com/office/drawing/2014/main" id="{02553CEE-1F35-DC71-19AF-D80117390B78}"/>
              </a:ext>
            </a:extLst>
          </p:cNvPr>
          <p:cNvSpPr txBox="1"/>
          <p:nvPr/>
        </p:nvSpPr>
        <p:spPr>
          <a:xfrm>
            <a:off x="7291428" y="2927181"/>
            <a:ext cx="4754880" cy="1003638"/>
          </a:xfrm>
          <a:prstGeom prst="rect">
            <a:avLst/>
          </a:prstGeom>
        </p:spPr>
        <p:txBody>
          <a:bodyPr vert="horz" lIns="91440" tIns="45720" rIns="91440" bIns="45720" rtlCol="0" anchor="b">
            <a:normAutofit/>
          </a:bodyPr>
          <a:lstStyle/>
          <a:p>
            <a:pPr>
              <a:lnSpc>
                <a:spcPct val="110000"/>
              </a:lnSpc>
              <a:spcBef>
                <a:spcPts val="1000"/>
              </a:spcBef>
              <a:spcAft>
                <a:spcPts val="600"/>
              </a:spcAft>
            </a:pPr>
            <a:r>
              <a:rPr lang="en-US" sz="2200" dirty="0"/>
              <a:t>Optimizing Urban Transit with IoT and Advanced Data Analytics</a:t>
            </a:r>
          </a:p>
        </p:txBody>
      </p:sp>
      <p:cxnSp>
        <p:nvCxnSpPr>
          <p:cNvPr id="64" name="Straight Connector 63">
            <a:extLst>
              <a:ext uri="{FF2B5EF4-FFF2-40B4-BE49-F238E27FC236}">
                <a16:creationId xmlns:a16="http://schemas.microsoft.com/office/drawing/2014/main" id="{90236859-7780-1451-40B8-74A77E2715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62326" y="727509"/>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86434A0-B884-CBC6-CA9D-83A8260E92B0}"/>
              </a:ext>
            </a:extLst>
          </p:cNvPr>
          <p:cNvSpPr txBox="1"/>
          <p:nvPr/>
        </p:nvSpPr>
        <p:spPr>
          <a:xfrm>
            <a:off x="7145736" y="5467396"/>
            <a:ext cx="4754880" cy="1003638"/>
          </a:xfrm>
          <a:prstGeom prst="rect">
            <a:avLst/>
          </a:prstGeom>
        </p:spPr>
        <p:txBody>
          <a:bodyPr vert="horz" lIns="91440" tIns="45720" rIns="91440" bIns="45720" rtlCol="0" anchor="b">
            <a:normAutofit/>
          </a:bodyPr>
          <a:lstStyle/>
          <a:p>
            <a:pPr>
              <a:lnSpc>
                <a:spcPct val="110000"/>
              </a:lnSpc>
              <a:spcBef>
                <a:spcPts val="1000"/>
              </a:spcBef>
              <a:spcAft>
                <a:spcPts val="600"/>
              </a:spcAft>
            </a:pPr>
            <a:r>
              <a:rPr lang="en-US" sz="2200" dirty="0"/>
              <a:t>Daniel Premysler</a:t>
            </a:r>
          </a:p>
        </p:txBody>
      </p:sp>
      <p:pic>
        <p:nvPicPr>
          <p:cNvPr id="9" name="Picture 8" descr="A bus driving down a street&#10;&#10;Description automatically generated">
            <a:extLst>
              <a:ext uri="{FF2B5EF4-FFF2-40B4-BE49-F238E27FC236}">
                <a16:creationId xmlns:a16="http://schemas.microsoft.com/office/drawing/2014/main" id="{AC4BCCD6-7E05-522F-1F25-2ADB10E2C9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Tree>
    <p:extLst>
      <p:ext uri="{BB962C8B-B14F-4D97-AF65-F5344CB8AC3E}">
        <p14:creationId xmlns:p14="http://schemas.microsoft.com/office/powerpoint/2010/main" val="81280076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95202F-0EE2-3392-BE0E-BA4EACDF7A59}"/>
              </a:ext>
            </a:extLst>
          </p:cNvPr>
          <p:cNvSpPr>
            <a:spLocks noGrp="1"/>
          </p:cNvSpPr>
          <p:nvPr>
            <p:ph type="title"/>
          </p:nvPr>
        </p:nvSpPr>
        <p:spPr>
          <a:xfrm>
            <a:off x="704088" y="555712"/>
            <a:ext cx="4218435" cy="2390687"/>
          </a:xfrm>
        </p:spPr>
        <p:txBody>
          <a:bodyPr vert="horz" lIns="91440" tIns="45720" rIns="91440" bIns="45720" rtlCol="0" anchor="t">
            <a:normAutofit/>
          </a:bodyPr>
          <a:lstStyle/>
          <a:p>
            <a:r>
              <a:rPr lang="en-US" sz="3700" dirty="0"/>
              <a:t>Transformation and Data Modeling</a:t>
            </a:r>
          </a:p>
        </p:txBody>
      </p:sp>
      <p:sp>
        <p:nvSpPr>
          <p:cNvPr id="4" name="Content Placeholder 3">
            <a:extLst>
              <a:ext uri="{FF2B5EF4-FFF2-40B4-BE49-F238E27FC236}">
                <a16:creationId xmlns:a16="http://schemas.microsoft.com/office/drawing/2014/main" id="{F5C745E6-1AE4-3AEF-3F05-07A3A673F261}"/>
              </a:ext>
            </a:extLst>
          </p:cNvPr>
          <p:cNvSpPr>
            <a:spLocks noGrp="1"/>
          </p:cNvSpPr>
          <p:nvPr>
            <p:ph sz="half" idx="2"/>
          </p:nvPr>
        </p:nvSpPr>
        <p:spPr>
          <a:xfrm>
            <a:off x="5576418" y="555712"/>
            <a:ext cx="5916168" cy="5614416"/>
          </a:xfrm>
        </p:spPr>
        <p:txBody>
          <a:bodyPr vert="horz" lIns="91440" tIns="45720" rIns="91440" bIns="45720" rtlCol="0">
            <a:normAutofit/>
          </a:bodyPr>
          <a:lstStyle/>
          <a:p>
            <a:r>
              <a:rPr lang="en-US" dirty="0"/>
              <a:t>Data modeling with </a:t>
            </a:r>
            <a:r>
              <a:rPr lang="en-US" dirty="0" err="1"/>
              <a:t>dbt</a:t>
            </a:r>
            <a:endParaRPr lang="en-US" dirty="0"/>
          </a:p>
          <a:p>
            <a:pPr lvl="1"/>
            <a:r>
              <a:rPr lang="en-US" dirty="0"/>
              <a:t>Field rename</a:t>
            </a:r>
          </a:p>
          <a:p>
            <a:pPr lvl="1"/>
            <a:r>
              <a:rPr lang="en-US" dirty="0"/>
              <a:t>Data type casting</a:t>
            </a:r>
          </a:p>
          <a:p>
            <a:pPr lvl="1"/>
            <a:r>
              <a:rPr lang="en-US" dirty="0"/>
              <a:t>Case statements</a:t>
            </a:r>
          </a:p>
          <a:p>
            <a:pPr lvl="1"/>
            <a:r>
              <a:rPr lang="en-US" dirty="0"/>
              <a:t>Concatenation</a:t>
            </a:r>
          </a:p>
          <a:p>
            <a:pPr lvl="1"/>
            <a:r>
              <a:rPr lang="en-US" dirty="0"/>
              <a:t>Date formatting</a:t>
            </a:r>
          </a:p>
          <a:p>
            <a:pPr lvl="1"/>
            <a:r>
              <a:rPr lang="en-US" dirty="0"/>
              <a:t>Data aggregation</a:t>
            </a:r>
          </a:p>
          <a:p>
            <a:pPr lvl="1"/>
            <a:r>
              <a:rPr lang="en-US" dirty="0"/>
              <a:t>Enrichment with GTFS data</a:t>
            </a:r>
          </a:p>
          <a:p>
            <a:pPr lvl="1"/>
            <a:r>
              <a:rPr lang="en-US" dirty="0"/>
              <a:t>Trip identification</a:t>
            </a:r>
          </a:p>
          <a:p>
            <a:r>
              <a:rPr lang="en-US" dirty="0"/>
              <a:t>Data Quality Checks with great expectations for </a:t>
            </a:r>
            <a:r>
              <a:rPr lang="en-US" dirty="0" err="1"/>
              <a:t>dbt</a:t>
            </a:r>
            <a:endParaRPr lang="en-US" dirty="0"/>
          </a:p>
        </p:txBody>
      </p:sp>
      <p:cxnSp>
        <p:nvCxnSpPr>
          <p:cNvPr id="16" name="Straight Connector 15">
            <a:extLst>
              <a:ext uri="{FF2B5EF4-FFF2-40B4-BE49-F238E27FC236}">
                <a16:creationId xmlns:a16="http://schemas.microsoft.com/office/drawing/2014/main" id="{40ADC89C-EB4E-4AA5-ABBD-448BEC5FA3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255110" y="723900"/>
            <a:ext cx="0" cy="54494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Content Placeholder 7" descr="A diagram of data modeling and transformation&#10;&#10;Description automatically generated">
            <a:extLst>
              <a:ext uri="{FF2B5EF4-FFF2-40B4-BE49-F238E27FC236}">
                <a16:creationId xmlns:a16="http://schemas.microsoft.com/office/drawing/2014/main" id="{5502EF0F-F53D-4E8A-C623-161B74DF39E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00100" y="2562138"/>
            <a:ext cx="3740150" cy="3740150"/>
          </a:xfrm>
        </p:spPr>
      </p:pic>
    </p:spTree>
    <p:extLst>
      <p:ext uri="{BB962C8B-B14F-4D97-AF65-F5344CB8AC3E}">
        <p14:creationId xmlns:p14="http://schemas.microsoft.com/office/powerpoint/2010/main" val="3338209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95202F-0EE2-3392-BE0E-BA4EACDF7A59}"/>
              </a:ext>
            </a:extLst>
          </p:cNvPr>
          <p:cNvSpPr>
            <a:spLocks noGrp="1"/>
          </p:cNvSpPr>
          <p:nvPr>
            <p:ph type="title"/>
          </p:nvPr>
        </p:nvSpPr>
        <p:spPr>
          <a:xfrm>
            <a:off x="704088" y="914400"/>
            <a:ext cx="10687812" cy="798194"/>
          </a:xfrm>
        </p:spPr>
        <p:txBody>
          <a:bodyPr vert="horz" lIns="91440" tIns="45720" rIns="91440" bIns="45720" rtlCol="0" anchor="t">
            <a:normAutofit/>
          </a:bodyPr>
          <a:lstStyle/>
          <a:p>
            <a:r>
              <a:rPr lang="en-US"/>
              <a:t>Data modeling ERD</a:t>
            </a:r>
          </a:p>
        </p:txBody>
      </p:sp>
      <p:cxnSp>
        <p:nvCxnSpPr>
          <p:cNvPr id="28" name="Straight Connector 27">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Content Placeholder 17" descr="A screenshot of a computer&#10;&#10;Description automatically generated">
            <a:extLst>
              <a:ext uri="{FF2B5EF4-FFF2-40B4-BE49-F238E27FC236}">
                <a16:creationId xmlns:a16="http://schemas.microsoft.com/office/drawing/2014/main" id="{6064DE73-2BC0-8271-C368-6B392A408C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064" y="1528097"/>
            <a:ext cx="8087285" cy="4606003"/>
          </a:xfrm>
          <a:prstGeom prst="rect">
            <a:avLst/>
          </a:prstGeom>
        </p:spPr>
      </p:pic>
      <p:cxnSp>
        <p:nvCxnSpPr>
          <p:cNvPr id="30" name="Straight Connector 29">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348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7B441B-F713-5F92-31BD-9774C24F71A4}"/>
              </a:ext>
            </a:extLst>
          </p:cNvPr>
          <p:cNvSpPr>
            <a:spLocks noGrp="1"/>
          </p:cNvSpPr>
          <p:nvPr>
            <p:ph type="title"/>
          </p:nvPr>
        </p:nvSpPr>
        <p:spPr>
          <a:xfrm>
            <a:off x="704087" y="559063"/>
            <a:ext cx="3306747" cy="5256025"/>
          </a:xfrm>
        </p:spPr>
        <p:txBody>
          <a:bodyPr>
            <a:normAutofit/>
          </a:bodyPr>
          <a:lstStyle/>
          <a:p>
            <a:r>
              <a:rPr lang="he-IL" sz="3300"/>
              <a:t>Orchestration</a:t>
            </a:r>
          </a:p>
        </p:txBody>
      </p:sp>
      <p:sp>
        <p:nvSpPr>
          <p:cNvPr id="3" name="Content Placeholder 2">
            <a:extLst>
              <a:ext uri="{FF2B5EF4-FFF2-40B4-BE49-F238E27FC236}">
                <a16:creationId xmlns:a16="http://schemas.microsoft.com/office/drawing/2014/main" id="{46044ED1-B4E8-43B2-CDCF-768AEF4EF0B3}"/>
              </a:ext>
            </a:extLst>
          </p:cNvPr>
          <p:cNvSpPr>
            <a:spLocks noGrp="1"/>
          </p:cNvSpPr>
          <p:nvPr>
            <p:ph idx="1"/>
          </p:nvPr>
        </p:nvSpPr>
        <p:spPr>
          <a:xfrm>
            <a:off x="4643022" y="622249"/>
            <a:ext cx="6844892" cy="5639712"/>
          </a:xfrm>
        </p:spPr>
        <p:txBody>
          <a:bodyPr>
            <a:normAutofit/>
          </a:bodyPr>
          <a:lstStyle/>
          <a:p>
            <a:r>
              <a:rPr lang="en-US" dirty="0" err="1"/>
              <a:t>Dagster</a:t>
            </a:r>
            <a:r>
              <a:rPr lang="en-US" dirty="0"/>
              <a:t> as Orchestration Tool</a:t>
            </a:r>
          </a:p>
          <a:p>
            <a:pPr lvl="1"/>
            <a:r>
              <a:rPr lang="en-US" dirty="0"/>
              <a:t>Deployed using </a:t>
            </a:r>
            <a:r>
              <a:rPr lang="en-US" dirty="0" err="1"/>
              <a:t>Dagster</a:t>
            </a:r>
            <a:r>
              <a:rPr lang="en-US" dirty="0"/>
              <a:t> Cloud</a:t>
            </a:r>
          </a:p>
          <a:p>
            <a:pPr lvl="1"/>
            <a:r>
              <a:rPr lang="en-US" dirty="0"/>
              <a:t>CD with separate brunch deployment and prod </a:t>
            </a:r>
            <a:r>
              <a:rPr lang="en-US" dirty="0" err="1"/>
              <a:t>deployement</a:t>
            </a:r>
            <a:endParaRPr lang="en-US" dirty="0"/>
          </a:p>
          <a:p>
            <a:pPr lvl="1"/>
            <a:r>
              <a:rPr lang="en-US" dirty="0"/>
              <a:t>Asset-based orchestration approach</a:t>
            </a:r>
          </a:p>
          <a:p>
            <a:r>
              <a:rPr lang="en-US" dirty="0"/>
              <a:t>Considered Materialization Approaches</a:t>
            </a:r>
          </a:p>
          <a:p>
            <a:pPr lvl="1"/>
            <a:r>
              <a:rPr lang="en-US" dirty="0" err="1"/>
              <a:t>Dagster</a:t>
            </a:r>
            <a:r>
              <a:rPr lang="en-US" dirty="0"/>
              <a:t> Asset Job</a:t>
            </a:r>
          </a:p>
          <a:p>
            <a:pPr lvl="1"/>
            <a:r>
              <a:rPr lang="en-US" dirty="0" err="1"/>
              <a:t>Dagster</a:t>
            </a:r>
            <a:r>
              <a:rPr lang="en-US" dirty="0"/>
              <a:t> Auto-materialize assets</a:t>
            </a:r>
          </a:p>
          <a:p>
            <a:r>
              <a:rPr lang="en-US" dirty="0"/>
              <a:t>Chosen Approach – Asset job</a:t>
            </a:r>
          </a:p>
          <a:p>
            <a:pPr lvl="1"/>
            <a:r>
              <a:rPr lang="en-US" dirty="0"/>
              <a:t>More flexible and customizable</a:t>
            </a:r>
          </a:p>
          <a:p>
            <a:pPr lvl="1"/>
            <a:r>
              <a:rPr lang="en-US" dirty="0"/>
              <a:t>Battle tested</a:t>
            </a:r>
          </a:p>
          <a:p>
            <a:r>
              <a:rPr lang="en-US" dirty="0" err="1"/>
              <a:t>Dagster</a:t>
            </a:r>
            <a:r>
              <a:rPr lang="en-US" dirty="0"/>
              <a:t> Responsibilities</a:t>
            </a:r>
          </a:p>
          <a:p>
            <a:pPr lvl="1"/>
            <a:r>
              <a:rPr lang="en-US" dirty="0"/>
              <a:t>Calling </a:t>
            </a:r>
            <a:r>
              <a:rPr lang="en-US" dirty="0" err="1"/>
              <a:t>Airbyte</a:t>
            </a:r>
            <a:r>
              <a:rPr lang="en-US" dirty="0"/>
              <a:t> connection</a:t>
            </a:r>
          </a:p>
          <a:p>
            <a:pPr lvl="1"/>
            <a:r>
              <a:rPr lang="en-US" dirty="0"/>
              <a:t>Executing Snowflake COPY INTO</a:t>
            </a:r>
            <a:endParaRPr lang="he-IL" dirty="0"/>
          </a:p>
        </p:txBody>
      </p:sp>
      <p:cxnSp>
        <p:nvCxnSpPr>
          <p:cNvPr id="10" name="Straight Connector 9">
            <a:extLst>
              <a:ext uri="{FF2B5EF4-FFF2-40B4-BE49-F238E27FC236}">
                <a16:creationId xmlns:a16="http://schemas.microsoft.com/office/drawing/2014/main" id="{0AFF0B6C-73E2-4B40-9280-938C14922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223541" y="723900"/>
            <a:ext cx="15948" cy="54500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A8370D5A-E95E-FBB8-4CAD-B3690ABEFEF9}"/>
              </a:ext>
            </a:extLst>
          </p:cNvPr>
          <p:cNvGrpSpPr/>
          <p:nvPr/>
        </p:nvGrpSpPr>
        <p:grpSpPr>
          <a:xfrm>
            <a:off x="897782" y="2936083"/>
            <a:ext cx="2428771" cy="2428266"/>
            <a:chOff x="897782" y="2936083"/>
            <a:chExt cx="2428771" cy="2428266"/>
          </a:xfrm>
        </p:grpSpPr>
        <p:sp>
          <p:nvSpPr>
            <p:cNvPr id="11" name="Freeform: Shape 10">
              <a:extLst>
                <a:ext uri="{FF2B5EF4-FFF2-40B4-BE49-F238E27FC236}">
                  <a16:creationId xmlns:a16="http://schemas.microsoft.com/office/drawing/2014/main" id="{27457B0D-E100-AB93-9629-027D6217841C}"/>
                </a:ext>
              </a:extLst>
            </p:cNvPr>
            <p:cNvSpPr/>
            <p:nvPr/>
          </p:nvSpPr>
          <p:spPr>
            <a:xfrm>
              <a:off x="2481874" y="2936083"/>
              <a:ext cx="538580" cy="1111257"/>
            </a:xfrm>
            <a:custGeom>
              <a:avLst/>
              <a:gdLst>
                <a:gd name="connsiteX0" fmla="*/ 156153 w 538580"/>
                <a:gd name="connsiteY0" fmla="*/ 56872 h 1111257"/>
                <a:gd name="connsiteX1" fmla="*/ 54751 w 538580"/>
                <a:gd name="connsiteY1" fmla="*/ 3696 h 1111257"/>
                <a:gd name="connsiteX2" fmla="*/ 43210 w 538580"/>
                <a:gd name="connsiteY2" fmla="*/ 8295 h 1111257"/>
                <a:gd name="connsiteX3" fmla="*/ 12849 w 538580"/>
                <a:gd name="connsiteY3" fmla="*/ 129738 h 1111257"/>
                <a:gd name="connsiteX4" fmla="*/ 381633 w 538580"/>
                <a:gd name="connsiteY4" fmla="*/ 1049877 h 1111257"/>
                <a:gd name="connsiteX5" fmla="*/ 492957 w 538580"/>
                <a:gd name="connsiteY5" fmla="*/ 1103313 h 1111257"/>
                <a:gd name="connsiteX6" fmla="*/ 527248 w 538580"/>
                <a:gd name="connsiteY6" fmla="*/ 982124 h 1111257"/>
                <a:gd name="connsiteX7" fmla="*/ 524937 w 538580"/>
                <a:gd name="connsiteY7" fmla="*/ 978225 h 111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580" h="1111257">
                  <a:moveTo>
                    <a:pt x="156153" y="56872"/>
                  </a:moveTo>
                  <a:cubicBezTo>
                    <a:pt x="142834" y="14189"/>
                    <a:pt x="97438" y="-9622"/>
                    <a:pt x="54751" y="3696"/>
                  </a:cubicBezTo>
                  <a:cubicBezTo>
                    <a:pt x="50792" y="4931"/>
                    <a:pt x="46934" y="6469"/>
                    <a:pt x="43210" y="8295"/>
                  </a:cubicBezTo>
                  <a:cubicBezTo>
                    <a:pt x="-4153" y="30964"/>
                    <a:pt x="-9821" y="80351"/>
                    <a:pt x="12849" y="129738"/>
                  </a:cubicBezTo>
                  <a:lnTo>
                    <a:pt x="381633" y="1049877"/>
                  </a:lnTo>
                  <a:cubicBezTo>
                    <a:pt x="403898" y="1097645"/>
                    <a:pt x="445998" y="1125982"/>
                    <a:pt x="492957" y="1103313"/>
                  </a:cubicBezTo>
                  <a:cubicBezTo>
                    <a:pt x="535891" y="1079315"/>
                    <a:pt x="551242" y="1025058"/>
                    <a:pt x="527248" y="982124"/>
                  </a:cubicBezTo>
                  <a:cubicBezTo>
                    <a:pt x="526512" y="980804"/>
                    <a:pt x="525738" y="979505"/>
                    <a:pt x="524937" y="978225"/>
                  </a:cubicBezTo>
                  <a:close/>
                </a:path>
              </a:pathLst>
            </a:custGeom>
            <a:solidFill>
              <a:srgbClr val="000000"/>
            </a:solidFill>
            <a:ln w="40481" cap="flat">
              <a:noFill/>
              <a:prstDash val="solid"/>
              <a:miter/>
            </a:ln>
          </p:spPr>
          <p:txBody>
            <a:bodyPr rtlCol="1" anchor="ctr"/>
            <a:lstStyle/>
            <a:p>
              <a:endParaRPr lang="he-IL"/>
            </a:p>
          </p:txBody>
        </p:sp>
        <p:sp>
          <p:nvSpPr>
            <p:cNvPr id="13" name="Freeform: Shape 12">
              <a:extLst>
                <a:ext uri="{FF2B5EF4-FFF2-40B4-BE49-F238E27FC236}">
                  <a16:creationId xmlns:a16="http://schemas.microsoft.com/office/drawing/2014/main" id="{B4AAB1BE-77B6-A69C-1C85-2D8E5C44D376}"/>
                </a:ext>
              </a:extLst>
            </p:cNvPr>
            <p:cNvSpPr/>
            <p:nvPr/>
          </p:nvSpPr>
          <p:spPr>
            <a:xfrm>
              <a:off x="897782" y="3739071"/>
              <a:ext cx="1023725" cy="1625275"/>
            </a:xfrm>
            <a:custGeom>
              <a:avLst/>
              <a:gdLst>
                <a:gd name="connsiteX0" fmla="*/ 359428 w 1023725"/>
                <a:gd name="connsiteY0" fmla="*/ 833057 h 1625275"/>
                <a:gd name="connsiteX1" fmla="*/ 899448 w 1023725"/>
                <a:gd name="connsiteY1" fmla="*/ 893779 h 1625275"/>
                <a:gd name="connsiteX2" fmla="*/ 1023726 w 1023725"/>
                <a:gd name="connsiteY2" fmla="*/ 1625275 h 1625275"/>
                <a:gd name="connsiteX3" fmla="*/ 869897 w 1023725"/>
                <a:gd name="connsiteY3" fmla="*/ 1625275 h 1625275"/>
                <a:gd name="connsiteX4" fmla="*/ 779219 w 1023725"/>
                <a:gd name="connsiteY4" fmla="*/ 1555242 h 1625275"/>
                <a:gd name="connsiteX5" fmla="*/ 669110 w 1023725"/>
                <a:gd name="connsiteY5" fmla="*/ 1158526 h 1625275"/>
                <a:gd name="connsiteX6" fmla="*/ 209243 w 1023725"/>
                <a:gd name="connsiteY6" fmla="*/ 1106710 h 1625275"/>
                <a:gd name="connsiteX7" fmla="*/ 2376 w 1023725"/>
                <a:gd name="connsiteY7" fmla="*/ 832494 h 1625275"/>
                <a:gd name="connsiteX8" fmla="*/ 12909 w 1023725"/>
                <a:gd name="connsiteY8" fmla="*/ 788123 h 1625275"/>
                <a:gd name="connsiteX9" fmla="*/ 250129 w 1023725"/>
                <a:gd name="connsiteY9" fmla="*/ 96703 h 1625275"/>
                <a:gd name="connsiteX10" fmla="*/ 428793 w 1023725"/>
                <a:gd name="connsiteY10" fmla="*/ 7268 h 1625275"/>
                <a:gd name="connsiteX11" fmla="*/ 431080 w 1023725"/>
                <a:gd name="connsiteY11" fmla="*/ 8049 h 1625275"/>
                <a:gd name="connsiteX12" fmla="*/ 518115 w 1023725"/>
                <a:gd name="connsiteY12" fmla="*/ 191834 h 1625275"/>
                <a:gd name="connsiteX13" fmla="*/ 319757 w 1023725"/>
                <a:gd name="connsiteY13" fmla="*/ 769502 h 1625275"/>
                <a:gd name="connsiteX14" fmla="*/ 348652 w 1023725"/>
                <a:gd name="connsiteY14" fmla="*/ 830563 h 1625275"/>
                <a:gd name="connsiteX15" fmla="*/ 359428 w 1023725"/>
                <a:gd name="connsiteY15" fmla="*/ 833057 h 162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3725" h="1625275">
                  <a:moveTo>
                    <a:pt x="359428" y="833057"/>
                  </a:moveTo>
                  <a:lnTo>
                    <a:pt x="899448" y="893779"/>
                  </a:lnTo>
                  <a:lnTo>
                    <a:pt x="1023726" y="1625275"/>
                  </a:lnTo>
                  <a:lnTo>
                    <a:pt x="869897" y="1625275"/>
                  </a:lnTo>
                  <a:cubicBezTo>
                    <a:pt x="827379" y="1624927"/>
                    <a:pt x="790303" y="1596290"/>
                    <a:pt x="779219" y="1555242"/>
                  </a:cubicBezTo>
                  <a:lnTo>
                    <a:pt x="669110" y="1158526"/>
                  </a:lnTo>
                  <a:lnTo>
                    <a:pt x="209243" y="1106710"/>
                  </a:lnTo>
                  <a:cubicBezTo>
                    <a:pt x="76396" y="1088113"/>
                    <a:pt x="-16222" y="965342"/>
                    <a:pt x="2376" y="832494"/>
                  </a:cubicBezTo>
                  <a:cubicBezTo>
                    <a:pt x="4485" y="817407"/>
                    <a:pt x="8015" y="802550"/>
                    <a:pt x="12909" y="788123"/>
                  </a:cubicBezTo>
                  <a:lnTo>
                    <a:pt x="250129" y="96703"/>
                  </a:lnTo>
                  <a:cubicBezTo>
                    <a:pt x="274770" y="22671"/>
                    <a:pt x="354761" y="-17373"/>
                    <a:pt x="428793" y="7268"/>
                  </a:cubicBezTo>
                  <a:cubicBezTo>
                    <a:pt x="429558" y="7519"/>
                    <a:pt x="430319" y="7782"/>
                    <a:pt x="431080" y="8049"/>
                  </a:cubicBezTo>
                  <a:cubicBezTo>
                    <a:pt x="505416" y="35261"/>
                    <a:pt x="544164" y="117085"/>
                    <a:pt x="518115" y="191834"/>
                  </a:cubicBezTo>
                  <a:lnTo>
                    <a:pt x="319757" y="769502"/>
                  </a:lnTo>
                  <a:cubicBezTo>
                    <a:pt x="310875" y="794341"/>
                    <a:pt x="323813" y="821682"/>
                    <a:pt x="348652" y="830563"/>
                  </a:cubicBezTo>
                  <a:cubicBezTo>
                    <a:pt x="352134" y="831810"/>
                    <a:pt x="355753" y="832644"/>
                    <a:pt x="359428" y="833057"/>
                  </a:cubicBezTo>
                  <a:close/>
                </a:path>
              </a:pathLst>
            </a:custGeom>
            <a:solidFill>
              <a:srgbClr val="000000"/>
            </a:solidFill>
            <a:ln w="40481" cap="flat">
              <a:noFill/>
              <a:prstDash val="solid"/>
              <a:miter/>
            </a:ln>
          </p:spPr>
          <p:txBody>
            <a:bodyPr rtlCol="1" anchor="ctr"/>
            <a:lstStyle/>
            <a:p>
              <a:endParaRPr lang="he-IL"/>
            </a:p>
          </p:txBody>
        </p:sp>
        <p:sp>
          <p:nvSpPr>
            <p:cNvPr id="14" name="Freeform: Shape 13">
              <a:extLst>
                <a:ext uri="{FF2B5EF4-FFF2-40B4-BE49-F238E27FC236}">
                  <a16:creationId xmlns:a16="http://schemas.microsoft.com/office/drawing/2014/main" id="{09146D8A-4297-C327-860F-9AAAA2AAC112}"/>
                </a:ext>
              </a:extLst>
            </p:cNvPr>
            <p:cNvSpPr/>
            <p:nvPr/>
          </p:nvSpPr>
          <p:spPr>
            <a:xfrm>
              <a:off x="2322677" y="4178351"/>
              <a:ext cx="1003876" cy="1185998"/>
            </a:xfrm>
            <a:custGeom>
              <a:avLst/>
              <a:gdLst>
                <a:gd name="connsiteX0" fmla="*/ 161925 w 1003876"/>
                <a:gd name="connsiteY0" fmla="*/ 1185995 h 1185998"/>
                <a:gd name="connsiteX1" fmla="*/ 0 w 1003876"/>
                <a:gd name="connsiteY1" fmla="*/ 1185995 h 1185998"/>
                <a:gd name="connsiteX2" fmla="*/ 121444 w 1003876"/>
                <a:gd name="connsiteY2" fmla="*/ 463000 h 1185998"/>
                <a:gd name="connsiteX3" fmla="*/ 631912 w 1003876"/>
                <a:gd name="connsiteY3" fmla="*/ 559750 h 1185998"/>
                <a:gd name="connsiteX4" fmla="*/ 687428 w 1003876"/>
                <a:gd name="connsiteY4" fmla="*/ 520265 h 1185998"/>
                <a:gd name="connsiteX5" fmla="*/ 686967 w 1003876"/>
                <a:gd name="connsiteY5" fmla="*/ 501862 h 1185998"/>
                <a:gd name="connsiteX6" fmla="*/ 614505 w 1003876"/>
                <a:gd name="connsiteY6" fmla="*/ 178012 h 1185998"/>
                <a:gd name="connsiteX7" fmla="*/ 720162 w 1003876"/>
                <a:gd name="connsiteY7" fmla="*/ 3943 h 1185998"/>
                <a:gd name="connsiteX8" fmla="*/ 890988 w 1003876"/>
                <a:gd name="connsiteY8" fmla="*/ 108664 h 1185998"/>
                <a:gd name="connsiteX9" fmla="*/ 891397 w 1003876"/>
                <a:gd name="connsiteY9" fmla="*/ 110408 h 1185998"/>
                <a:gd name="connsiteX10" fmla="*/ 996649 w 1003876"/>
                <a:gd name="connsiteY10" fmla="*/ 578777 h 1185998"/>
                <a:gd name="connsiteX11" fmla="*/ 823065 w 1003876"/>
                <a:gd name="connsiteY11" fmla="*/ 868529 h 1185998"/>
                <a:gd name="connsiteX12" fmla="*/ 724614 w 1003876"/>
                <a:gd name="connsiteY12" fmla="*/ 872266 h 1185998"/>
                <a:gd name="connsiteX13" fmla="*/ 334780 w 1003876"/>
                <a:gd name="connsiteY13" fmla="*/ 798590 h 1185998"/>
                <a:gd name="connsiteX14" fmla="*/ 253817 w 1003876"/>
                <a:gd name="connsiteY14" fmla="*/ 1115963 h 1185998"/>
                <a:gd name="connsiteX15" fmla="*/ 161925 w 1003876"/>
                <a:gd name="connsiteY15" fmla="*/ 1185995 h 118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3876" h="1185998">
                  <a:moveTo>
                    <a:pt x="161925" y="1185995"/>
                  </a:moveTo>
                  <a:lnTo>
                    <a:pt x="0" y="1185995"/>
                  </a:lnTo>
                  <a:lnTo>
                    <a:pt x="121444" y="463000"/>
                  </a:lnTo>
                  <a:lnTo>
                    <a:pt x="631912" y="559750"/>
                  </a:lnTo>
                  <a:cubicBezTo>
                    <a:pt x="658148" y="564175"/>
                    <a:pt x="683004" y="546497"/>
                    <a:pt x="687428" y="520265"/>
                  </a:cubicBezTo>
                  <a:cubicBezTo>
                    <a:pt x="688461" y="514156"/>
                    <a:pt x="688303" y="507910"/>
                    <a:pt x="686967" y="501862"/>
                  </a:cubicBezTo>
                  <a:lnTo>
                    <a:pt x="614505" y="178012"/>
                  </a:lnTo>
                  <a:cubicBezTo>
                    <a:pt x="596159" y="100855"/>
                    <a:pt x="643247" y="23281"/>
                    <a:pt x="720162" y="3943"/>
                  </a:cubicBezTo>
                  <a:cubicBezTo>
                    <a:pt x="796254" y="-14314"/>
                    <a:pt x="872735" y="32571"/>
                    <a:pt x="890988" y="108664"/>
                  </a:cubicBezTo>
                  <a:cubicBezTo>
                    <a:pt x="891130" y="109243"/>
                    <a:pt x="891264" y="109825"/>
                    <a:pt x="891397" y="110408"/>
                  </a:cubicBezTo>
                  <a:lnTo>
                    <a:pt x="996649" y="578777"/>
                  </a:lnTo>
                  <a:cubicBezTo>
                    <a:pt x="1028730" y="706726"/>
                    <a:pt x="951014" y="836452"/>
                    <a:pt x="823065" y="868529"/>
                  </a:cubicBezTo>
                  <a:cubicBezTo>
                    <a:pt x="790866" y="876605"/>
                    <a:pt x="757335" y="877876"/>
                    <a:pt x="724614" y="872266"/>
                  </a:cubicBezTo>
                  <a:lnTo>
                    <a:pt x="334780" y="798590"/>
                  </a:lnTo>
                  <a:lnTo>
                    <a:pt x="253817" y="1115963"/>
                  </a:lnTo>
                  <a:cubicBezTo>
                    <a:pt x="242742" y="1157529"/>
                    <a:pt x="204940" y="1186339"/>
                    <a:pt x="161925" y="1185995"/>
                  </a:cubicBezTo>
                  <a:close/>
                </a:path>
              </a:pathLst>
            </a:custGeom>
            <a:solidFill>
              <a:srgbClr val="000000"/>
            </a:solidFill>
            <a:ln w="40481" cap="flat">
              <a:noFill/>
              <a:prstDash val="solid"/>
              <a:miter/>
            </a:ln>
          </p:spPr>
          <p:txBody>
            <a:bodyPr rtlCol="1" anchor="ctr"/>
            <a:lstStyle/>
            <a:p>
              <a:endParaRPr lang="he-IL"/>
            </a:p>
          </p:txBody>
        </p:sp>
        <p:sp>
          <p:nvSpPr>
            <p:cNvPr id="15" name="Freeform: Shape 14">
              <a:extLst>
                <a:ext uri="{FF2B5EF4-FFF2-40B4-BE49-F238E27FC236}">
                  <a16:creationId xmlns:a16="http://schemas.microsoft.com/office/drawing/2014/main" id="{1B785FCE-72C7-034E-6496-E570EE80515E}"/>
                </a:ext>
              </a:extLst>
            </p:cNvPr>
            <p:cNvSpPr/>
            <p:nvPr/>
          </p:nvSpPr>
          <p:spPr>
            <a:xfrm>
              <a:off x="1890728" y="4526751"/>
              <a:ext cx="231162" cy="202893"/>
            </a:xfrm>
            <a:custGeom>
              <a:avLst/>
              <a:gdLst>
                <a:gd name="connsiteX0" fmla="*/ 85025 w 231162"/>
                <a:gd name="connsiteY0" fmla="*/ 194348 h 202893"/>
                <a:gd name="connsiteX1" fmla="*/ 8540 w 231162"/>
                <a:gd name="connsiteY1" fmla="*/ 176994 h 202893"/>
                <a:gd name="connsiteX2" fmla="*/ 14 w 231162"/>
                <a:gd name="connsiteY2" fmla="*/ 146175 h 202893"/>
                <a:gd name="connsiteX3" fmla="*/ 14 w 231162"/>
                <a:gd name="connsiteY3" fmla="*/ 56712 h 202893"/>
                <a:gd name="connsiteX4" fmla="*/ 54207 w 231162"/>
                <a:gd name="connsiteY4" fmla="*/ 14 h 202893"/>
                <a:gd name="connsiteX5" fmla="*/ 85025 w 231162"/>
                <a:gd name="connsiteY5" fmla="*/ 8539 h 202893"/>
                <a:gd name="connsiteX6" fmla="*/ 231162 w 231162"/>
                <a:gd name="connsiteY6" fmla="*/ 101646 h 20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1162" h="202893">
                  <a:moveTo>
                    <a:pt x="85025" y="194348"/>
                  </a:moveTo>
                  <a:cubicBezTo>
                    <a:pt x="59113" y="210678"/>
                    <a:pt x="24866" y="202906"/>
                    <a:pt x="8540" y="176994"/>
                  </a:cubicBezTo>
                  <a:cubicBezTo>
                    <a:pt x="2735" y="167780"/>
                    <a:pt x="-232" y="157061"/>
                    <a:pt x="14" y="146175"/>
                  </a:cubicBezTo>
                  <a:lnTo>
                    <a:pt x="14" y="56712"/>
                  </a:lnTo>
                  <a:cubicBezTo>
                    <a:pt x="-678" y="26092"/>
                    <a:pt x="23587" y="706"/>
                    <a:pt x="54207" y="14"/>
                  </a:cubicBezTo>
                  <a:cubicBezTo>
                    <a:pt x="65096" y="-229"/>
                    <a:pt x="75811" y="2734"/>
                    <a:pt x="85025" y="8539"/>
                  </a:cubicBezTo>
                  <a:lnTo>
                    <a:pt x="231162" y="101646"/>
                  </a:lnTo>
                  <a:close/>
                </a:path>
              </a:pathLst>
            </a:custGeom>
            <a:solidFill>
              <a:srgbClr val="000000"/>
            </a:solidFill>
            <a:ln w="40481" cap="flat">
              <a:noFill/>
              <a:prstDash val="solid"/>
              <a:miter/>
            </a:ln>
          </p:spPr>
          <p:txBody>
            <a:bodyPr rtlCol="1" anchor="ctr"/>
            <a:lstStyle/>
            <a:p>
              <a:endParaRPr lang="he-IL"/>
            </a:p>
          </p:txBody>
        </p:sp>
        <p:sp>
          <p:nvSpPr>
            <p:cNvPr id="16" name="Freeform: Shape 15">
              <a:extLst>
                <a:ext uri="{FF2B5EF4-FFF2-40B4-BE49-F238E27FC236}">
                  <a16:creationId xmlns:a16="http://schemas.microsoft.com/office/drawing/2014/main" id="{793250EE-09EE-0E7B-D828-FD149489C722}"/>
                </a:ext>
              </a:extLst>
            </p:cNvPr>
            <p:cNvSpPr/>
            <p:nvPr/>
          </p:nvSpPr>
          <p:spPr>
            <a:xfrm>
              <a:off x="2121890" y="4525760"/>
              <a:ext cx="232797" cy="203797"/>
            </a:xfrm>
            <a:custGeom>
              <a:avLst/>
              <a:gdLst>
                <a:gd name="connsiteX0" fmla="*/ 0 w 232797"/>
                <a:gd name="connsiteY0" fmla="*/ 102638 h 203797"/>
                <a:gd name="connsiteX1" fmla="*/ 145732 w 232797"/>
                <a:gd name="connsiteY1" fmla="*/ 9531 h 203797"/>
                <a:gd name="connsiteX2" fmla="*/ 223270 w 232797"/>
                <a:gd name="connsiteY2" fmla="*/ 24671 h 203797"/>
                <a:gd name="connsiteX3" fmla="*/ 232767 w 232797"/>
                <a:gd name="connsiteY3" fmla="*/ 57703 h 203797"/>
                <a:gd name="connsiteX4" fmla="*/ 232767 w 232797"/>
                <a:gd name="connsiteY4" fmla="*/ 147167 h 203797"/>
                <a:gd name="connsiteX5" fmla="*/ 177676 w 232797"/>
                <a:gd name="connsiteY5" fmla="*/ 203792 h 203797"/>
                <a:gd name="connsiteX6" fmla="*/ 147352 w 232797"/>
                <a:gd name="connsiteY6" fmla="*/ 195340 h 20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797" h="203797">
                  <a:moveTo>
                    <a:pt x="0" y="102638"/>
                  </a:moveTo>
                  <a:lnTo>
                    <a:pt x="145732" y="9531"/>
                  </a:lnTo>
                  <a:cubicBezTo>
                    <a:pt x="171325" y="-7702"/>
                    <a:pt x="206042" y="-922"/>
                    <a:pt x="223270" y="24671"/>
                  </a:cubicBezTo>
                  <a:cubicBezTo>
                    <a:pt x="229828" y="34411"/>
                    <a:pt x="233152" y="45968"/>
                    <a:pt x="232767" y="57703"/>
                  </a:cubicBezTo>
                  <a:lnTo>
                    <a:pt x="232767" y="147167"/>
                  </a:lnTo>
                  <a:cubicBezTo>
                    <a:pt x="233192" y="178018"/>
                    <a:pt x="208527" y="203371"/>
                    <a:pt x="177676" y="203792"/>
                  </a:cubicBezTo>
                  <a:cubicBezTo>
                    <a:pt x="166965" y="203942"/>
                    <a:pt x="156440" y="201007"/>
                    <a:pt x="147352" y="195340"/>
                  </a:cubicBezTo>
                  <a:close/>
                </a:path>
              </a:pathLst>
            </a:custGeom>
            <a:solidFill>
              <a:srgbClr val="000000"/>
            </a:solidFill>
            <a:ln w="40481" cap="flat">
              <a:noFill/>
              <a:prstDash val="solid"/>
              <a:miter/>
            </a:ln>
          </p:spPr>
          <p:txBody>
            <a:bodyPr rtlCol="1" anchor="ctr"/>
            <a:lstStyle/>
            <a:p>
              <a:endParaRPr lang="he-IL"/>
            </a:p>
          </p:txBody>
        </p:sp>
        <p:pic>
          <p:nvPicPr>
            <p:cNvPr id="7" name="Graphic 6">
              <a:extLst>
                <a:ext uri="{FF2B5EF4-FFF2-40B4-BE49-F238E27FC236}">
                  <a16:creationId xmlns:a16="http://schemas.microsoft.com/office/drawing/2014/main" id="{FA541D2E-DE7F-A002-2096-4BFF97D79B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41880" y="3367225"/>
              <a:ext cx="1447800" cy="1447800"/>
            </a:xfrm>
            <a:prstGeom prst="rect">
              <a:avLst/>
            </a:prstGeom>
          </p:spPr>
        </p:pic>
      </p:grpSp>
    </p:spTree>
    <p:extLst>
      <p:ext uri="{BB962C8B-B14F-4D97-AF65-F5344CB8AC3E}">
        <p14:creationId xmlns:p14="http://schemas.microsoft.com/office/powerpoint/2010/main" val="1532091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7B441B-F713-5F92-31BD-9774C24F71A4}"/>
              </a:ext>
            </a:extLst>
          </p:cNvPr>
          <p:cNvSpPr>
            <a:spLocks noGrp="1"/>
          </p:cNvSpPr>
          <p:nvPr>
            <p:ph type="title"/>
          </p:nvPr>
        </p:nvSpPr>
        <p:spPr>
          <a:xfrm>
            <a:off x="800099" y="1168295"/>
            <a:ext cx="8389168" cy="3441068"/>
          </a:xfrm>
        </p:spPr>
        <p:txBody>
          <a:bodyPr vert="horz" lIns="91440" tIns="45720" rIns="91440" bIns="45720" rtlCol="0" anchor="t">
            <a:normAutofit/>
          </a:bodyPr>
          <a:lstStyle/>
          <a:p>
            <a:pPr algn="l"/>
            <a:r>
              <a:rPr lang="en-US" sz="3300" dirty="0"/>
              <a:t>Orchestration - Asset job diagram</a:t>
            </a:r>
          </a:p>
        </p:txBody>
      </p:sp>
      <p:cxnSp>
        <p:nvCxnSpPr>
          <p:cNvPr id="27" name="Straight Connector 26">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descr="A screenshot of a computer&#10;&#10;Description automatically generated">
            <a:extLst>
              <a:ext uri="{FF2B5EF4-FFF2-40B4-BE49-F238E27FC236}">
                <a16:creationId xmlns:a16="http://schemas.microsoft.com/office/drawing/2014/main" id="{8D38074F-EE28-289A-79CA-C3DA64179E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935" y="1959087"/>
            <a:ext cx="7179970" cy="2943787"/>
          </a:xfrm>
          <a:prstGeom prst="rect">
            <a:avLst/>
          </a:prstGeom>
        </p:spPr>
      </p:pic>
      <p:cxnSp>
        <p:nvCxnSpPr>
          <p:cNvPr id="23" name="Straight Connector 22">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885"/>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014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3F35CD-F9D3-5E4B-8D5C-5962047DC7B3}"/>
              </a:ext>
            </a:extLst>
          </p:cNvPr>
          <p:cNvSpPr>
            <a:spLocks noGrp="1"/>
          </p:cNvSpPr>
          <p:nvPr>
            <p:ph type="title"/>
          </p:nvPr>
        </p:nvSpPr>
        <p:spPr>
          <a:xfrm>
            <a:off x="704087" y="559063"/>
            <a:ext cx="3306747" cy="5256025"/>
          </a:xfrm>
        </p:spPr>
        <p:txBody>
          <a:bodyPr>
            <a:normAutofit/>
          </a:bodyPr>
          <a:lstStyle/>
          <a:p>
            <a:r>
              <a:rPr lang="he-IL" sz="3600"/>
              <a:t>Notes on Security</a:t>
            </a:r>
          </a:p>
        </p:txBody>
      </p:sp>
      <p:sp>
        <p:nvSpPr>
          <p:cNvPr id="3" name="Content Placeholder 2">
            <a:extLst>
              <a:ext uri="{FF2B5EF4-FFF2-40B4-BE49-F238E27FC236}">
                <a16:creationId xmlns:a16="http://schemas.microsoft.com/office/drawing/2014/main" id="{D7F2DBE7-F137-AB75-D919-A86DC756530D}"/>
              </a:ext>
            </a:extLst>
          </p:cNvPr>
          <p:cNvSpPr>
            <a:spLocks noGrp="1"/>
          </p:cNvSpPr>
          <p:nvPr>
            <p:ph idx="1"/>
          </p:nvPr>
        </p:nvSpPr>
        <p:spPr>
          <a:xfrm>
            <a:off x="4643022" y="622249"/>
            <a:ext cx="6844892" cy="5639712"/>
          </a:xfrm>
        </p:spPr>
        <p:txBody>
          <a:bodyPr>
            <a:normAutofit/>
          </a:bodyPr>
          <a:lstStyle/>
          <a:p>
            <a:r>
              <a:rPr lang="en-US"/>
              <a:t>EC2 Instance Security Configuration</a:t>
            </a:r>
          </a:p>
          <a:p>
            <a:pPr lvl="1"/>
            <a:r>
              <a:rPr lang="en-US"/>
              <a:t>Expose only necessary ports: 22 (SSH), 443 (HTTPS), 8000, 8001 (Airbyte)</a:t>
            </a:r>
          </a:p>
          <a:p>
            <a:pPr lvl="1"/>
            <a:r>
              <a:rPr lang="en-US"/>
              <a:t>Whitelist only necessary IPs: your IP address and Dagster cloud IPs</a:t>
            </a:r>
          </a:p>
          <a:p>
            <a:r>
              <a:rPr lang="en-US"/>
              <a:t>RDS Instance Security Configuration</a:t>
            </a:r>
          </a:p>
          <a:p>
            <a:pPr lvl="1"/>
            <a:r>
              <a:rPr lang="en-US"/>
              <a:t>Whitelist only necessary IPs: your IP address and EC2 instance</a:t>
            </a:r>
          </a:p>
          <a:p>
            <a:pPr lvl="1"/>
            <a:r>
              <a:rPr lang="en-US"/>
              <a:t>Add EC2 security group as a source in RDS security group inbound rules</a:t>
            </a:r>
            <a:endParaRPr lang="he-IL"/>
          </a:p>
        </p:txBody>
      </p:sp>
      <p:cxnSp>
        <p:nvCxnSpPr>
          <p:cNvPr id="10" name="Straight Connector 9">
            <a:extLst>
              <a:ext uri="{FF2B5EF4-FFF2-40B4-BE49-F238E27FC236}">
                <a16:creationId xmlns:a16="http://schemas.microsoft.com/office/drawing/2014/main" id="{0AFF0B6C-73E2-4B40-9280-938C14922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223541" y="723900"/>
            <a:ext cx="15948" cy="54500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4321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479833C7-FDE4-4657-B0B1-32BE833C2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ABE7C0B-A2D9-4202-A524-532DA2E2D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video game&#10;&#10;Description automatically generated">
            <a:extLst>
              <a:ext uri="{FF2B5EF4-FFF2-40B4-BE49-F238E27FC236}">
                <a16:creationId xmlns:a16="http://schemas.microsoft.com/office/drawing/2014/main" id="{1C1C1B65-A745-651A-7C1E-B391AE52A752}"/>
              </a:ext>
            </a:extLst>
          </p:cNvPr>
          <p:cNvPicPr>
            <a:picLocks noChangeAspect="1"/>
          </p:cNvPicPr>
          <p:nvPr/>
        </p:nvPicPr>
        <p:blipFill>
          <a:blip r:embed="rId3">
            <a:extLst>
              <a:ext uri="{28A0092B-C50C-407E-A947-70E740481C1C}">
                <a14:useLocalDpi xmlns:a14="http://schemas.microsoft.com/office/drawing/2010/main" val="0"/>
              </a:ext>
            </a:extLst>
          </a:blip>
          <a:srcRect t="1747"/>
          <a:stretch/>
        </p:blipFill>
        <p:spPr>
          <a:xfrm>
            <a:off x="20" y="10"/>
            <a:ext cx="12191979" cy="6857989"/>
          </a:xfrm>
          <a:prstGeom prst="rect">
            <a:avLst/>
          </a:prstGeom>
        </p:spPr>
      </p:pic>
    </p:spTree>
    <p:extLst>
      <p:ext uri="{BB962C8B-B14F-4D97-AF65-F5344CB8AC3E}">
        <p14:creationId xmlns:p14="http://schemas.microsoft.com/office/powerpoint/2010/main" val="2656918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DF91FF-8373-DBDA-BA4C-3512956F2E28}"/>
              </a:ext>
            </a:extLst>
          </p:cNvPr>
          <p:cNvSpPr>
            <a:spLocks noGrp="1"/>
          </p:cNvSpPr>
          <p:nvPr>
            <p:ph type="title"/>
          </p:nvPr>
        </p:nvSpPr>
        <p:spPr>
          <a:xfrm>
            <a:off x="704087" y="559063"/>
            <a:ext cx="3306747" cy="5256025"/>
          </a:xfrm>
        </p:spPr>
        <p:txBody>
          <a:bodyPr>
            <a:normAutofit/>
          </a:bodyPr>
          <a:lstStyle/>
          <a:p>
            <a:r>
              <a:rPr lang="he-IL" sz="3600"/>
              <a:t>Agenda</a:t>
            </a:r>
          </a:p>
        </p:txBody>
      </p:sp>
      <p:graphicFrame>
        <p:nvGraphicFramePr>
          <p:cNvPr id="23" name="Content Placeholder 2">
            <a:extLst>
              <a:ext uri="{FF2B5EF4-FFF2-40B4-BE49-F238E27FC236}">
                <a16:creationId xmlns:a16="http://schemas.microsoft.com/office/drawing/2014/main" id="{764B1981-5F45-38C7-66C4-7A18ABF00E68}"/>
              </a:ext>
            </a:extLst>
          </p:cNvPr>
          <p:cNvGraphicFramePr>
            <a:graphicFrameLocks noGrp="1"/>
          </p:cNvGraphicFramePr>
          <p:nvPr>
            <p:ph idx="1"/>
            <p:extLst>
              <p:ext uri="{D42A27DB-BD31-4B8C-83A1-F6EECF244321}">
                <p14:modId xmlns:p14="http://schemas.microsoft.com/office/powerpoint/2010/main" val="1621125166"/>
              </p:ext>
            </p:extLst>
          </p:nvPr>
        </p:nvGraphicFramePr>
        <p:xfrm>
          <a:off x="4643022" y="622249"/>
          <a:ext cx="6844892" cy="5639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7" name="Straight Connector 46">
            <a:extLst>
              <a:ext uri="{FF2B5EF4-FFF2-40B4-BE49-F238E27FC236}">
                <a16:creationId xmlns:a16="http://schemas.microsoft.com/office/drawing/2014/main" id="{0AFF0B6C-73E2-4B40-9280-938C14922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223541" y="723900"/>
            <a:ext cx="15948" cy="54500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7910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4B7830-8E38-2BAB-88BC-C6A7C885C5F7}"/>
              </a:ext>
            </a:extLst>
          </p:cNvPr>
          <p:cNvSpPr>
            <a:spLocks noGrp="1"/>
          </p:cNvSpPr>
          <p:nvPr>
            <p:ph type="title"/>
          </p:nvPr>
        </p:nvSpPr>
        <p:spPr>
          <a:xfrm>
            <a:off x="704088" y="555712"/>
            <a:ext cx="4218435" cy="2390687"/>
          </a:xfrm>
        </p:spPr>
        <p:txBody>
          <a:bodyPr vert="horz" lIns="91440" tIns="45720" rIns="91440" bIns="45720" rtlCol="0" anchor="t">
            <a:normAutofit/>
          </a:bodyPr>
          <a:lstStyle/>
          <a:p>
            <a:r>
              <a:rPr lang="en-US"/>
              <a:t>Introduction and Project goals</a:t>
            </a:r>
            <a:endParaRPr lang="en-US" dirty="0"/>
          </a:p>
        </p:txBody>
      </p:sp>
      <p:sp>
        <p:nvSpPr>
          <p:cNvPr id="4" name="Content Placeholder 3">
            <a:extLst>
              <a:ext uri="{FF2B5EF4-FFF2-40B4-BE49-F238E27FC236}">
                <a16:creationId xmlns:a16="http://schemas.microsoft.com/office/drawing/2014/main" id="{CAB7B802-CC36-CB60-CF14-E5E7943A7606}"/>
              </a:ext>
            </a:extLst>
          </p:cNvPr>
          <p:cNvSpPr>
            <a:spLocks noGrp="1"/>
          </p:cNvSpPr>
          <p:nvPr>
            <p:ph sz="half" idx="2"/>
          </p:nvPr>
        </p:nvSpPr>
        <p:spPr>
          <a:xfrm>
            <a:off x="5576418" y="555712"/>
            <a:ext cx="5916168" cy="5614416"/>
          </a:xfrm>
        </p:spPr>
        <p:txBody>
          <a:bodyPr vert="horz" lIns="91440" tIns="45720" rIns="91440" bIns="45720" rtlCol="0">
            <a:normAutofit/>
          </a:bodyPr>
          <a:lstStyle/>
          <a:p>
            <a:r>
              <a:rPr lang="en-US" b="1"/>
              <a:t>Real-Time Data Integration</a:t>
            </a:r>
            <a:r>
              <a:rPr lang="en-US"/>
              <a:t>: Merge live bus data (REST Api) with GTFS</a:t>
            </a:r>
          </a:p>
          <a:p>
            <a:r>
              <a:rPr lang="en-US" b="1"/>
              <a:t>Trip Reconstruction</a:t>
            </a:r>
            <a:r>
              <a:rPr lang="en-US"/>
              <a:t>: Rebuild trips using combined datasets</a:t>
            </a:r>
          </a:p>
          <a:p>
            <a:r>
              <a:rPr lang="en-US" b="1"/>
              <a:t>Pipeline Development</a:t>
            </a:r>
            <a:r>
              <a:rPr lang="en-US"/>
              <a:t>: Develop efficient, scalable data pipeline, hosted on the cloud</a:t>
            </a:r>
          </a:p>
          <a:p>
            <a:r>
              <a:rPr lang="en-US" b="1"/>
              <a:t>CI/CD Implementation</a:t>
            </a:r>
            <a:r>
              <a:rPr lang="en-US"/>
              <a:t>: Streamline secure deployment and updates.</a:t>
            </a:r>
          </a:p>
          <a:p>
            <a:r>
              <a:rPr lang="en-US" b="1"/>
              <a:t>Business Questions</a:t>
            </a:r>
            <a:r>
              <a:rPr lang="en-US"/>
              <a:t>: Answer key business questions using comprehensive data analysis.</a:t>
            </a:r>
            <a:endParaRPr lang="en-US" sz="2000" dirty="0"/>
          </a:p>
        </p:txBody>
      </p:sp>
      <p:cxnSp>
        <p:nvCxnSpPr>
          <p:cNvPr id="16" name="Straight Connector 15">
            <a:extLst>
              <a:ext uri="{FF2B5EF4-FFF2-40B4-BE49-F238E27FC236}">
                <a16:creationId xmlns:a16="http://schemas.microsoft.com/office/drawing/2014/main" id="{40ADC89C-EB4E-4AA5-ABBD-448BEC5FA3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255110" y="723900"/>
            <a:ext cx="0" cy="54494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descr="A cityscape with a bridge and a bridge&#10;&#10;Description automatically generated">
            <a:extLst>
              <a:ext uri="{FF2B5EF4-FFF2-40B4-BE49-F238E27FC236}">
                <a16:creationId xmlns:a16="http://schemas.microsoft.com/office/drawing/2014/main" id="{9CBA30EC-DA0B-DE95-D93D-26DBDAA1A9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742" y="2530766"/>
            <a:ext cx="4214388" cy="4214388"/>
          </a:xfrm>
          <a:prstGeom prst="rect">
            <a:avLst/>
          </a:prstGeom>
        </p:spPr>
      </p:pic>
    </p:spTree>
    <p:extLst>
      <p:ext uri="{BB962C8B-B14F-4D97-AF65-F5344CB8AC3E}">
        <p14:creationId xmlns:p14="http://schemas.microsoft.com/office/powerpoint/2010/main" val="3080474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descr="A diagram of a project&#10;&#10;Description automatically generated">
            <a:extLst>
              <a:ext uri="{FF2B5EF4-FFF2-40B4-BE49-F238E27FC236}">
                <a16:creationId xmlns:a16="http://schemas.microsoft.com/office/drawing/2014/main" id="{2FC8BC5D-81A3-4E9A-92A8-01D3F4ED8F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74" y="223652"/>
            <a:ext cx="11017652" cy="6410696"/>
          </a:xfrm>
          <a:prstGeom prst="rect">
            <a:avLst/>
          </a:prstGeom>
        </p:spPr>
      </p:pic>
    </p:spTree>
    <p:extLst>
      <p:ext uri="{BB962C8B-B14F-4D97-AF65-F5344CB8AC3E}">
        <p14:creationId xmlns:p14="http://schemas.microsoft.com/office/powerpoint/2010/main" val="3001594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40ADC89C-EB4E-4AA5-ABBD-448BEC5FA3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876800" y="723900"/>
            <a:ext cx="0" cy="54494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Content Placeholder 3">
            <a:extLst>
              <a:ext uri="{FF2B5EF4-FFF2-40B4-BE49-F238E27FC236}">
                <a16:creationId xmlns:a16="http://schemas.microsoft.com/office/drawing/2014/main" id="{2687F415-444E-F5B8-FE4D-FEAC20961C88}"/>
              </a:ext>
            </a:extLst>
          </p:cNvPr>
          <p:cNvSpPr txBox="1">
            <a:spLocks/>
          </p:cNvSpPr>
          <p:nvPr/>
        </p:nvSpPr>
        <p:spPr>
          <a:xfrm>
            <a:off x="5825008" y="1573388"/>
            <a:ext cx="6065179" cy="377216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MTA Real Bus Time API</a:t>
            </a:r>
          </a:p>
          <a:p>
            <a:pPr lvl="1"/>
            <a:r>
              <a:rPr lang="en-US" dirty="0"/>
              <a:t>Provides real-time bus location data</a:t>
            </a:r>
          </a:p>
          <a:p>
            <a:pPr lvl="1"/>
            <a:r>
              <a:rPr lang="en-US" dirty="0"/>
              <a:t>Updates every 15 seconds</a:t>
            </a:r>
          </a:p>
          <a:p>
            <a:r>
              <a:rPr lang="en-US" dirty="0"/>
              <a:t>MTA GTFS Static Data</a:t>
            </a:r>
          </a:p>
          <a:p>
            <a:pPr lvl="1"/>
            <a:r>
              <a:rPr lang="en-US" dirty="0"/>
              <a:t>Includes information on agency, calendar, routes, shapes, stop times, trips, and stops</a:t>
            </a:r>
          </a:p>
          <a:p>
            <a:pPr lvl="1"/>
            <a:r>
              <a:rPr lang="en-US" dirty="0"/>
              <a:t>Describes bus scheduling in New York City</a:t>
            </a:r>
          </a:p>
          <a:p>
            <a:pPr lvl="1"/>
            <a:r>
              <a:rPr lang="en-US" dirty="0"/>
              <a:t>Static data</a:t>
            </a:r>
          </a:p>
          <a:p>
            <a:pPr lvl="1"/>
            <a:r>
              <a:rPr lang="en-US" dirty="0"/>
              <a:t>Visual representation of GTFS data relationship</a:t>
            </a:r>
          </a:p>
        </p:txBody>
      </p:sp>
      <p:sp>
        <p:nvSpPr>
          <p:cNvPr id="22" name="Title 1">
            <a:extLst>
              <a:ext uri="{FF2B5EF4-FFF2-40B4-BE49-F238E27FC236}">
                <a16:creationId xmlns:a16="http://schemas.microsoft.com/office/drawing/2014/main" id="{F05527EC-9922-3183-D70F-BA5B65BF9DE8}"/>
              </a:ext>
            </a:extLst>
          </p:cNvPr>
          <p:cNvSpPr txBox="1">
            <a:spLocks/>
          </p:cNvSpPr>
          <p:nvPr/>
        </p:nvSpPr>
        <p:spPr>
          <a:xfrm>
            <a:off x="5978489" y="555713"/>
            <a:ext cx="3721629" cy="1297596"/>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US" dirty="0"/>
              <a:t>Sources</a:t>
            </a:r>
          </a:p>
        </p:txBody>
      </p:sp>
      <p:pic>
        <p:nvPicPr>
          <p:cNvPr id="8" name="Picture 7" descr="A blue and orange diagram&#10;&#10;Description automatically generated">
            <a:extLst>
              <a:ext uri="{FF2B5EF4-FFF2-40B4-BE49-F238E27FC236}">
                <a16:creationId xmlns:a16="http://schemas.microsoft.com/office/drawing/2014/main" id="{342231C9-5496-2F4B-AB74-943259469A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073" y="892088"/>
            <a:ext cx="4636655" cy="4636655"/>
          </a:xfrm>
          <a:prstGeom prst="rect">
            <a:avLst/>
          </a:prstGeom>
        </p:spPr>
      </p:pic>
    </p:spTree>
    <p:extLst>
      <p:ext uri="{BB962C8B-B14F-4D97-AF65-F5344CB8AC3E}">
        <p14:creationId xmlns:p14="http://schemas.microsoft.com/office/powerpoint/2010/main" val="1304086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7E297C-3D96-FBDB-1544-E54E69F7B304}"/>
              </a:ext>
            </a:extLst>
          </p:cNvPr>
          <p:cNvSpPr>
            <a:spLocks noGrp="1"/>
          </p:cNvSpPr>
          <p:nvPr>
            <p:ph type="title"/>
          </p:nvPr>
        </p:nvSpPr>
        <p:spPr>
          <a:xfrm>
            <a:off x="704088" y="555713"/>
            <a:ext cx="3721629" cy="2648594"/>
          </a:xfrm>
        </p:spPr>
        <p:txBody>
          <a:bodyPr vert="horz" lIns="91440" tIns="45720" rIns="91440" bIns="45720" rtlCol="0" anchor="t">
            <a:normAutofit/>
          </a:bodyPr>
          <a:lstStyle/>
          <a:p>
            <a:r>
              <a:rPr lang="en-US" dirty="0"/>
              <a:t>Sources</a:t>
            </a:r>
          </a:p>
        </p:txBody>
      </p:sp>
      <p:cxnSp>
        <p:nvCxnSpPr>
          <p:cNvPr id="16" name="Straight Connector 15">
            <a:extLst>
              <a:ext uri="{FF2B5EF4-FFF2-40B4-BE49-F238E27FC236}">
                <a16:creationId xmlns:a16="http://schemas.microsoft.com/office/drawing/2014/main" id="{40ADC89C-EB4E-4AA5-ABBD-448BEC5FA3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876800" y="723900"/>
            <a:ext cx="0" cy="54494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12BD1DC-EEAD-2977-C77D-4A9582CC8D22}"/>
              </a:ext>
            </a:extLst>
          </p:cNvPr>
          <p:cNvPicPr>
            <a:picLocks noChangeAspect="1"/>
          </p:cNvPicPr>
          <p:nvPr/>
        </p:nvPicPr>
        <p:blipFill>
          <a:blip r:embed="rId3"/>
          <a:stretch>
            <a:fillRect/>
          </a:stretch>
        </p:blipFill>
        <p:spPr>
          <a:xfrm>
            <a:off x="173696" y="1"/>
            <a:ext cx="5153025" cy="4695824"/>
          </a:xfrm>
          <a:prstGeom prst="rect">
            <a:avLst/>
          </a:prstGeom>
        </p:spPr>
      </p:pic>
      <p:pic>
        <p:nvPicPr>
          <p:cNvPr id="11" name="Picture 10">
            <a:extLst>
              <a:ext uri="{FF2B5EF4-FFF2-40B4-BE49-F238E27FC236}">
                <a16:creationId xmlns:a16="http://schemas.microsoft.com/office/drawing/2014/main" id="{39ED50BE-5F52-F726-4E89-607654E55A0E}"/>
              </a:ext>
            </a:extLst>
          </p:cNvPr>
          <p:cNvPicPr>
            <a:picLocks noChangeAspect="1"/>
          </p:cNvPicPr>
          <p:nvPr/>
        </p:nvPicPr>
        <p:blipFill>
          <a:blip r:embed="rId4"/>
          <a:stretch>
            <a:fillRect/>
          </a:stretch>
        </p:blipFill>
        <p:spPr>
          <a:xfrm>
            <a:off x="173696" y="4705379"/>
            <a:ext cx="4308466" cy="1799924"/>
          </a:xfrm>
          <a:prstGeom prst="rect">
            <a:avLst/>
          </a:prstGeom>
        </p:spPr>
      </p:pic>
      <p:sp>
        <p:nvSpPr>
          <p:cNvPr id="23" name="Content Placeholder 3">
            <a:extLst>
              <a:ext uri="{FF2B5EF4-FFF2-40B4-BE49-F238E27FC236}">
                <a16:creationId xmlns:a16="http://schemas.microsoft.com/office/drawing/2014/main" id="{DA15DEE5-1BFB-A7EF-7FDC-E09769ABFBE2}"/>
              </a:ext>
            </a:extLst>
          </p:cNvPr>
          <p:cNvSpPr txBox="1">
            <a:spLocks/>
          </p:cNvSpPr>
          <p:nvPr/>
        </p:nvSpPr>
        <p:spPr>
          <a:xfrm>
            <a:off x="5825008" y="1573388"/>
            <a:ext cx="6065179" cy="377216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MTA Real Bus Time API</a:t>
            </a:r>
          </a:p>
          <a:p>
            <a:pPr lvl="1"/>
            <a:r>
              <a:rPr lang="en-US" dirty="0"/>
              <a:t>Provides real-time bus location data</a:t>
            </a:r>
          </a:p>
          <a:p>
            <a:pPr lvl="1"/>
            <a:r>
              <a:rPr lang="en-US" dirty="0"/>
              <a:t>Updates every 15 seconds</a:t>
            </a:r>
          </a:p>
          <a:p>
            <a:r>
              <a:rPr lang="en-US" dirty="0">
                <a:solidFill>
                  <a:schemeClr val="bg1">
                    <a:lumMod val="75000"/>
                  </a:schemeClr>
                </a:solidFill>
              </a:rPr>
              <a:t>MTA GTFS Static Data</a:t>
            </a:r>
          </a:p>
          <a:p>
            <a:pPr lvl="1"/>
            <a:r>
              <a:rPr lang="en-US" dirty="0">
                <a:solidFill>
                  <a:schemeClr val="bg1">
                    <a:lumMod val="75000"/>
                  </a:schemeClr>
                </a:solidFill>
              </a:rPr>
              <a:t>Includes information on agency, calendar, routes, shapes, stop times, trips, and stops</a:t>
            </a:r>
          </a:p>
          <a:p>
            <a:pPr lvl="1"/>
            <a:r>
              <a:rPr lang="en-US" dirty="0">
                <a:solidFill>
                  <a:schemeClr val="bg1">
                    <a:lumMod val="75000"/>
                  </a:schemeClr>
                </a:solidFill>
              </a:rPr>
              <a:t>Describes bus scheduling in New York City</a:t>
            </a:r>
          </a:p>
          <a:p>
            <a:pPr lvl="1"/>
            <a:r>
              <a:rPr lang="en-US" dirty="0">
                <a:solidFill>
                  <a:schemeClr val="bg1">
                    <a:lumMod val="75000"/>
                  </a:schemeClr>
                </a:solidFill>
              </a:rPr>
              <a:t>Static data</a:t>
            </a:r>
          </a:p>
          <a:p>
            <a:pPr lvl="1"/>
            <a:r>
              <a:rPr lang="en-US" dirty="0">
                <a:solidFill>
                  <a:schemeClr val="bg1">
                    <a:lumMod val="75000"/>
                  </a:schemeClr>
                </a:solidFill>
              </a:rPr>
              <a:t>Visual representation of GTFS data relationship</a:t>
            </a:r>
          </a:p>
        </p:txBody>
      </p:sp>
      <p:sp>
        <p:nvSpPr>
          <p:cNvPr id="24" name="Title 1">
            <a:extLst>
              <a:ext uri="{FF2B5EF4-FFF2-40B4-BE49-F238E27FC236}">
                <a16:creationId xmlns:a16="http://schemas.microsoft.com/office/drawing/2014/main" id="{49DE7431-9AF7-B59C-0F7E-E9522B87B27E}"/>
              </a:ext>
            </a:extLst>
          </p:cNvPr>
          <p:cNvSpPr txBox="1">
            <a:spLocks/>
          </p:cNvSpPr>
          <p:nvPr/>
        </p:nvSpPr>
        <p:spPr>
          <a:xfrm>
            <a:off x="5978489" y="555713"/>
            <a:ext cx="3721629" cy="1297596"/>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US" dirty="0"/>
              <a:t>Sources</a:t>
            </a:r>
          </a:p>
        </p:txBody>
      </p:sp>
    </p:spTree>
    <p:extLst>
      <p:ext uri="{BB962C8B-B14F-4D97-AF65-F5344CB8AC3E}">
        <p14:creationId xmlns:p14="http://schemas.microsoft.com/office/powerpoint/2010/main" val="448965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7E297C-3D96-FBDB-1544-E54E69F7B304}"/>
              </a:ext>
            </a:extLst>
          </p:cNvPr>
          <p:cNvSpPr>
            <a:spLocks noGrp="1"/>
          </p:cNvSpPr>
          <p:nvPr>
            <p:ph type="title"/>
          </p:nvPr>
        </p:nvSpPr>
        <p:spPr>
          <a:xfrm>
            <a:off x="704088" y="555713"/>
            <a:ext cx="3721629" cy="2648594"/>
          </a:xfrm>
        </p:spPr>
        <p:txBody>
          <a:bodyPr vert="horz" lIns="91440" tIns="45720" rIns="91440" bIns="45720" rtlCol="0" anchor="t">
            <a:normAutofit/>
          </a:bodyPr>
          <a:lstStyle/>
          <a:p>
            <a:r>
              <a:rPr lang="en-US" dirty="0"/>
              <a:t>Sources</a:t>
            </a:r>
          </a:p>
        </p:txBody>
      </p:sp>
      <p:cxnSp>
        <p:nvCxnSpPr>
          <p:cNvPr id="16" name="Straight Connector 15">
            <a:extLst>
              <a:ext uri="{FF2B5EF4-FFF2-40B4-BE49-F238E27FC236}">
                <a16:creationId xmlns:a16="http://schemas.microsoft.com/office/drawing/2014/main" id="{40ADC89C-EB4E-4AA5-ABBD-448BEC5FA3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876800" y="723900"/>
            <a:ext cx="0" cy="54494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descr="A diagram of a computer&#10;&#10;Description automatically generated">
            <a:extLst>
              <a:ext uri="{FF2B5EF4-FFF2-40B4-BE49-F238E27FC236}">
                <a16:creationId xmlns:a16="http://schemas.microsoft.com/office/drawing/2014/main" id="{2D5E0D7D-E7DB-27EF-3118-4B170A1BAB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083" y="555713"/>
            <a:ext cx="5537913" cy="6170128"/>
          </a:xfrm>
          <a:prstGeom prst="rect">
            <a:avLst/>
          </a:prstGeom>
        </p:spPr>
      </p:pic>
      <p:sp>
        <p:nvSpPr>
          <p:cNvPr id="19" name="Content Placeholder 3">
            <a:extLst>
              <a:ext uri="{FF2B5EF4-FFF2-40B4-BE49-F238E27FC236}">
                <a16:creationId xmlns:a16="http://schemas.microsoft.com/office/drawing/2014/main" id="{9670CE7C-2C8C-32D4-5D40-604384B8B8EB}"/>
              </a:ext>
            </a:extLst>
          </p:cNvPr>
          <p:cNvSpPr txBox="1">
            <a:spLocks/>
          </p:cNvSpPr>
          <p:nvPr/>
        </p:nvSpPr>
        <p:spPr>
          <a:xfrm>
            <a:off x="5825008" y="1573388"/>
            <a:ext cx="6065179" cy="377216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75000"/>
                  </a:schemeClr>
                </a:solidFill>
              </a:rPr>
              <a:t>MTA Real Bus Time API</a:t>
            </a:r>
          </a:p>
          <a:p>
            <a:pPr lvl="1"/>
            <a:r>
              <a:rPr lang="en-US" dirty="0">
                <a:solidFill>
                  <a:schemeClr val="bg1">
                    <a:lumMod val="75000"/>
                  </a:schemeClr>
                </a:solidFill>
              </a:rPr>
              <a:t>Provides real-time bus location data</a:t>
            </a:r>
          </a:p>
          <a:p>
            <a:pPr lvl="1"/>
            <a:r>
              <a:rPr lang="en-US" dirty="0">
                <a:solidFill>
                  <a:schemeClr val="bg1">
                    <a:lumMod val="75000"/>
                  </a:schemeClr>
                </a:solidFill>
              </a:rPr>
              <a:t>Updates every 15 seconds</a:t>
            </a:r>
          </a:p>
          <a:p>
            <a:r>
              <a:rPr lang="en-US" dirty="0"/>
              <a:t>MTA GTFS Static Data</a:t>
            </a:r>
          </a:p>
          <a:p>
            <a:pPr lvl="1"/>
            <a:r>
              <a:rPr lang="en-US" dirty="0"/>
              <a:t>Includes information on agency, calendar, routes, shapes, stop times, trips, and stops</a:t>
            </a:r>
          </a:p>
          <a:p>
            <a:pPr lvl="1"/>
            <a:r>
              <a:rPr lang="en-US" dirty="0"/>
              <a:t>Describes bus scheduling in New York City</a:t>
            </a:r>
          </a:p>
          <a:p>
            <a:pPr lvl="1"/>
            <a:r>
              <a:rPr lang="en-US" dirty="0"/>
              <a:t>Static data</a:t>
            </a:r>
          </a:p>
          <a:p>
            <a:pPr lvl="1"/>
            <a:r>
              <a:rPr lang="en-US" dirty="0"/>
              <a:t>Visual representation of GTFS data relationship</a:t>
            </a:r>
          </a:p>
        </p:txBody>
      </p:sp>
      <p:sp>
        <p:nvSpPr>
          <p:cNvPr id="20" name="Title 1">
            <a:extLst>
              <a:ext uri="{FF2B5EF4-FFF2-40B4-BE49-F238E27FC236}">
                <a16:creationId xmlns:a16="http://schemas.microsoft.com/office/drawing/2014/main" id="{EBFEC90C-1F02-C75A-CE8A-B6EEE9C7E509}"/>
              </a:ext>
            </a:extLst>
          </p:cNvPr>
          <p:cNvSpPr txBox="1">
            <a:spLocks/>
          </p:cNvSpPr>
          <p:nvPr/>
        </p:nvSpPr>
        <p:spPr>
          <a:xfrm>
            <a:off x="5978489" y="555713"/>
            <a:ext cx="3721629" cy="1297596"/>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US" dirty="0"/>
              <a:t>Sources</a:t>
            </a:r>
          </a:p>
        </p:txBody>
      </p:sp>
    </p:spTree>
    <p:extLst>
      <p:ext uri="{BB962C8B-B14F-4D97-AF65-F5344CB8AC3E}">
        <p14:creationId xmlns:p14="http://schemas.microsoft.com/office/powerpoint/2010/main" val="3308408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2806CC-B927-1F03-0DDC-BAFB47EA2A13}"/>
              </a:ext>
            </a:extLst>
          </p:cNvPr>
          <p:cNvSpPr>
            <a:spLocks noGrp="1"/>
          </p:cNvSpPr>
          <p:nvPr>
            <p:ph type="title"/>
          </p:nvPr>
        </p:nvSpPr>
        <p:spPr>
          <a:xfrm>
            <a:off x="704088" y="555713"/>
            <a:ext cx="3721629" cy="2648594"/>
          </a:xfrm>
        </p:spPr>
        <p:txBody>
          <a:bodyPr vert="horz" lIns="91440" tIns="45720" rIns="91440" bIns="45720" rtlCol="0" anchor="t">
            <a:normAutofit/>
          </a:bodyPr>
          <a:lstStyle/>
          <a:p>
            <a:r>
              <a:rPr lang="en-US"/>
              <a:t>Data Ingestion</a:t>
            </a:r>
          </a:p>
        </p:txBody>
      </p:sp>
      <p:sp>
        <p:nvSpPr>
          <p:cNvPr id="4" name="Content Placeholder 3">
            <a:extLst>
              <a:ext uri="{FF2B5EF4-FFF2-40B4-BE49-F238E27FC236}">
                <a16:creationId xmlns:a16="http://schemas.microsoft.com/office/drawing/2014/main" id="{6159EFBA-1654-42D0-AB85-84CC30D67A0E}"/>
              </a:ext>
            </a:extLst>
          </p:cNvPr>
          <p:cNvSpPr>
            <a:spLocks noGrp="1"/>
          </p:cNvSpPr>
          <p:nvPr>
            <p:ph sz="half" idx="2"/>
          </p:nvPr>
        </p:nvSpPr>
        <p:spPr>
          <a:xfrm>
            <a:off x="4888077" y="555712"/>
            <a:ext cx="6604509" cy="5614416"/>
          </a:xfrm>
        </p:spPr>
        <p:txBody>
          <a:bodyPr vert="horz" lIns="91440" tIns="45720" rIns="91440" bIns="45720" rtlCol="0">
            <a:normAutofit lnSpcReduction="10000"/>
          </a:bodyPr>
          <a:lstStyle/>
          <a:p>
            <a:r>
              <a:rPr lang="en-US" dirty="0"/>
              <a:t>Data Ingestion with </a:t>
            </a:r>
            <a:r>
              <a:rPr lang="en-US" dirty="0" err="1"/>
              <a:t>Airbyte</a:t>
            </a:r>
            <a:endParaRPr lang="en-US" dirty="0"/>
          </a:p>
          <a:p>
            <a:pPr lvl="1"/>
            <a:r>
              <a:rPr lang="en-US" dirty="0"/>
              <a:t>Hosted on Amazon EC2 instance, whitelist specific IP’s</a:t>
            </a:r>
          </a:p>
          <a:p>
            <a:pPr lvl="1"/>
            <a:r>
              <a:rPr lang="en-US" dirty="0"/>
              <a:t>Extracts data from MTA real Bus Time API  using custom connector</a:t>
            </a:r>
          </a:p>
          <a:p>
            <a:pPr lvl="1"/>
            <a:r>
              <a:rPr lang="en-US" dirty="0"/>
              <a:t>Incremental load method, into Postgres RDS to avoid expensive ingestion into Snowflake </a:t>
            </a:r>
          </a:p>
          <a:p>
            <a:r>
              <a:rPr lang="en-US" dirty="0"/>
              <a:t>Custom Connector for API</a:t>
            </a:r>
          </a:p>
          <a:p>
            <a:pPr lvl="1"/>
            <a:r>
              <a:rPr lang="en-US" dirty="0"/>
              <a:t>Securely passes API key</a:t>
            </a:r>
          </a:p>
          <a:p>
            <a:pPr lvl="1"/>
            <a:r>
              <a:rPr lang="en-US" dirty="0"/>
              <a:t>Allows controlling size of data</a:t>
            </a:r>
          </a:p>
          <a:p>
            <a:r>
              <a:rPr lang="en-US" dirty="0"/>
              <a:t>Data Movement to Snowflake</a:t>
            </a:r>
          </a:p>
          <a:p>
            <a:pPr lvl="1"/>
            <a:r>
              <a:rPr lang="en-US" dirty="0"/>
              <a:t>Daily transfer from PostgreSQL to Snowflake using </a:t>
            </a:r>
            <a:r>
              <a:rPr lang="en-US" dirty="0" err="1"/>
              <a:t>Dagster</a:t>
            </a:r>
            <a:endParaRPr lang="en-US" dirty="0"/>
          </a:p>
          <a:p>
            <a:r>
              <a:rPr lang="en-US" dirty="0"/>
              <a:t>Loading GTFS Files</a:t>
            </a:r>
          </a:p>
          <a:p>
            <a:pPr lvl="1"/>
            <a:r>
              <a:rPr lang="en-US" dirty="0"/>
              <a:t>Hosted on S3 bucket</a:t>
            </a:r>
          </a:p>
          <a:p>
            <a:pPr lvl="1"/>
            <a:r>
              <a:rPr lang="en-US" dirty="0"/>
              <a:t>Ingested using Snowflake’s COPY INTO method</a:t>
            </a:r>
          </a:p>
          <a:p>
            <a:pPr lvl="1"/>
            <a:r>
              <a:rPr lang="en-US" dirty="0"/>
              <a:t>Efficiently handles large files</a:t>
            </a:r>
          </a:p>
        </p:txBody>
      </p:sp>
      <p:cxnSp>
        <p:nvCxnSpPr>
          <p:cNvPr id="16" name="Straight Connector 15">
            <a:extLst>
              <a:ext uri="{FF2B5EF4-FFF2-40B4-BE49-F238E27FC236}">
                <a16:creationId xmlns:a16="http://schemas.microsoft.com/office/drawing/2014/main" id="{40ADC89C-EB4E-4AA5-ABBD-448BEC5FA3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876800" y="723900"/>
            <a:ext cx="0" cy="54494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19" descr="A diagram of a cloud computing process&#10;&#10;Description automatically generated with medium confidence">
            <a:extLst>
              <a:ext uri="{FF2B5EF4-FFF2-40B4-BE49-F238E27FC236}">
                <a16:creationId xmlns:a16="http://schemas.microsoft.com/office/drawing/2014/main" id="{A694434A-DA88-06E8-AE7C-DAFC392C98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00" y="2489913"/>
            <a:ext cx="3038177" cy="3504912"/>
          </a:xfrm>
          <a:prstGeom prst="rect">
            <a:avLst/>
          </a:prstGeom>
        </p:spPr>
      </p:pic>
    </p:spTree>
    <p:extLst>
      <p:ext uri="{BB962C8B-B14F-4D97-AF65-F5344CB8AC3E}">
        <p14:creationId xmlns:p14="http://schemas.microsoft.com/office/powerpoint/2010/main" val="4240752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AC0877-DE15-4E37-B655-1735E02C1CD4}"/>
              </a:ext>
            </a:extLst>
          </p:cNvPr>
          <p:cNvSpPr>
            <a:spLocks noGrp="1"/>
          </p:cNvSpPr>
          <p:nvPr>
            <p:ph type="title"/>
          </p:nvPr>
        </p:nvSpPr>
        <p:spPr>
          <a:xfrm>
            <a:off x="704087" y="559063"/>
            <a:ext cx="3306747" cy="736337"/>
          </a:xfrm>
        </p:spPr>
        <p:txBody>
          <a:bodyPr>
            <a:normAutofit/>
          </a:bodyPr>
          <a:lstStyle/>
          <a:p>
            <a:r>
              <a:rPr lang="he-IL" sz="3600" dirty="0" err="1"/>
              <a:t>Storage</a:t>
            </a:r>
            <a:endParaRPr lang="he-IL" sz="3600" dirty="0"/>
          </a:p>
        </p:txBody>
      </p:sp>
      <p:sp>
        <p:nvSpPr>
          <p:cNvPr id="3" name="Content Placeholder 2">
            <a:extLst>
              <a:ext uri="{FF2B5EF4-FFF2-40B4-BE49-F238E27FC236}">
                <a16:creationId xmlns:a16="http://schemas.microsoft.com/office/drawing/2014/main" id="{1AA3216A-3880-4F81-67F7-C0E55B0FABE9}"/>
              </a:ext>
            </a:extLst>
          </p:cNvPr>
          <p:cNvSpPr>
            <a:spLocks noGrp="1"/>
          </p:cNvSpPr>
          <p:nvPr>
            <p:ph idx="1"/>
          </p:nvPr>
        </p:nvSpPr>
        <p:spPr>
          <a:xfrm>
            <a:off x="4643022" y="622249"/>
            <a:ext cx="6844892" cy="5639712"/>
          </a:xfrm>
        </p:spPr>
        <p:txBody>
          <a:bodyPr>
            <a:normAutofit/>
          </a:bodyPr>
          <a:lstStyle/>
          <a:p>
            <a:pPr>
              <a:lnSpc>
                <a:spcPct val="100000"/>
              </a:lnSpc>
            </a:pPr>
            <a:r>
              <a:rPr lang="en-US" sz="1700"/>
              <a:t>Snowflake as Main Storage</a:t>
            </a:r>
          </a:p>
          <a:p>
            <a:pPr lvl="1">
              <a:lnSpc>
                <a:spcPct val="100000"/>
              </a:lnSpc>
            </a:pPr>
            <a:r>
              <a:rPr lang="en-US" sz="1700"/>
              <a:t>Scalability: Easily handles large data volumes</a:t>
            </a:r>
          </a:p>
          <a:p>
            <a:pPr lvl="1">
              <a:lnSpc>
                <a:spcPct val="100000"/>
              </a:lnSpc>
            </a:pPr>
            <a:r>
              <a:rPr lang="en-US" sz="1700"/>
              <a:t>Performance: Excellent query performance with columnar storage and MPP engine</a:t>
            </a:r>
          </a:p>
          <a:p>
            <a:pPr lvl="1">
              <a:lnSpc>
                <a:spcPct val="100000"/>
              </a:lnSpc>
            </a:pPr>
            <a:r>
              <a:rPr lang="en-US" sz="1700"/>
              <a:t>Efficient data loading: Quick loading with COPY INTO method</a:t>
            </a:r>
          </a:p>
          <a:p>
            <a:pPr lvl="1">
              <a:lnSpc>
                <a:spcPct val="100000"/>
              </a:lnSpc>
            </a:pPr>
            <a:r>
              <a:rPr lang="en-US" sz="1700"/>
              <a:t>Built-in features: Time travel and data sharing for analysis and collaboration</a:t>
            </a:r>
          </a:p>
          <a:p>
            <a:pPr lvl="1">
              <a:lnSpc>
                <a:spcPct val="100000"/>
              </a:lnSpc>
            </a:pPr>
            <a:r>
              <a:rPr lang="en-US" sz="1700"/>
              <a:t>Integration with BI tools: Works well with many BI vendors</a:t>
            </a:r>
          </a:p>
          <a:p>
            <a:pPr>
              <a:lnSpc>
                <a:spcPct val="100000"/>
              </a:lnSpc>
            </a:pPr>
            <a:r>
              <a:rPr lang="en-US" sz="1700"/>
              <a:t>PostgreSQL for Raw Transit Data</a:t>
            </a:r>
          </a:p>
          <a:p>
            <a:pPr lvl="1">
              <a:lnSpc>
                <a:spcPct val="100000"/>
              </a:lnSpc>
            </a:pPr>
            <a:r>
              <a:rPr lang="en-US" sz="1700"/>
              <a:t>Cost-effective buffer: Avoids high costs of frequent Snowflake queries</a:t>
            </a:r>
          </a:p>
          <a:p>
            <a:pPr lvl="1">
              <a:lnSpc>
                <a:spcPct val="100000"/>
              </a:lnSpc>
            </a:pPr>
            <a:r>
              <a:rPr lang="en-US" sz="1700"/>
              <a:t>Near real-time reporting: Immediate insights into bus locations</a:t>
            </a:r>
          </a:p>
          <a:p>
            <a:pPr lvl="1">
              <a:lnSpc>
                <a:spcPct val="100000"/>
              </a:lnSpc>
            </a:pPr>
            <a:r>
              <a:rPr lang="en-US" sz="1700"/>
              <a:t>Data staging: Allows for initial data quality checks and preprocessing</a:t>
            </a:r>
            <a:endParaRPr lang="he-IL" sz="1700" dirty="0"/>
          </a:p>
        </p:txBody>
      </p:sp>
      <p:cxnSp>
        <p:nvCxnSpPr>
          <p:cNvPr id="10" name="Straight Connector 9">
            <a:extLst>
              <a:ext uri="{FF2B5EF4-FFF2-40B4-BE49-F238E27FC236}">
                <a16:creationId xmlns:a16="http://schemas.microsoft.com/office/drawing/2014/main" id="{0AFF0B6C-73E2-4B40-9280-938C14922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223541" y="723900"/>
            <a:ext cx="15948" cy="54500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78545508-2D4F-5A9E-EA0E-7EC000A93E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899" y="1313411"/>
            <a:ext cx="1648864" cy="1648864"/>
          </a:xfrm>
          <a:prstGeom prst="rect">
            <a:avLst/>
          </a:prstGeom>
        </p:spPr>
      </p:pic>
      <p:pic>
        <p:nvPicPr>
          <p:cNvPr id="41" name="Picture 40" descr="A blue and grey elephant head&#10;&#10;Description automatically generated">
            <a:extLst>
              <a:ext uri="{FF2B5EF4-FFF2-40B4-BE49-F238E27FC236}">
                <a16:creationId xmlns:a16="http://schemas.microsoft.com/office/drawing/2014/main" id="{F87510FF-B83A-D4B2-1B6F-6439BC519F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5679" y="2962275"/>
            <a:ext cx="2228850" cy="2228850"/>
          </a:xfrm>
          <a:prstGeom prst="rect">
            <a:avLst/>
          </a:prstGeom>
        </p:spPr>
      </p:pic>
      <p:pic>
        <p:nvPicPr>
          <p:cNvPr id="42" name="Content Placeholder 4" descr="Metal bucket on a white background. 3d illustration.">
            <a:extLst>
              <a:ext uri="{FF2B5EF4-FFF2-40B4-BE49-F238E27FC236}">
                <a16:creationId xmlns:a16="http://schemas.microsoft.com/office/drawing/2014/main" id="{79AB16F3-FA66-F42C-E22D-7854C50921C1}"/>
              </a:ext>
            </a:extLst>
          </p:cNvPr>
          <p:cNvPicPr>
            <a:picLocks noChangeAspect="1"/>
          </p:cNvPicPr>
          <p:nvPr/>
        </p:nvPicPr>
        <p:blipFill>
          <a:blip r:embed="rId5"/>
          <a:srcRect l="26076" r="28044" b="1"/>
          <a:stretch/>
        </p:blipFill>
        <p:spPr>
          <a:xfrm>
            <a:off x="20" y="5362575"/>
            <a:ext cx="914798" cy="1495425"/>
          </a:xfrm>
          <a:prstGeom prst="rect">
            <a:avLst/>
          </a:prstGeom>
        </p:spPr>
      </p:pic>
    </p:spTree>
    <p:extLst>
      <p:ext uri="{BB962C8B-B14F-4D97-AF65-F5344CB8AC3E}">
        <p14:creationId xmlns:p14="http://schemas.microsoft.com/office/powerpoint/2010/main" val="1283748347"/>
      </p:ext>
    </p:extLst>
  </p:cSld>
  <p:clrMapOvr>
    <a:masterClrMapping/>
  </p:clrMapOvr>
</p:sld>
</file>

<file path=ppt/theme/theme1.xml><?xml version="1.0" encoding="utf-8"?>
<a:theme xmlns:a="http://schemas.openxmlformats.org/drawingml/2006/main" name="ChronicleVTI">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1024</TotalTime>
  <Words>4461</Words>
  <Application>Microsoft Office PowerPoint</Application>
  <PresentationFormat>Widescreen</PresentationFormat>
  <Paragraphs>136</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Aptos</vt:lpstr>
      <vt:lpstr>Arial</vt:lpstr>
      <vt:lpstr>Calisto MT</vt:lpstr>
      <vt:lpstr>Neue Haas Grotesk Text Pro</vt:lpstr>
      <vt:lpstr>Univers Condensed</vt:lpstr>
      <vt:lpstr>ChronicleVTI</vt:lpstr>
      <vt:lpstr>NYCT Bus Analysis Project   </vt:lpstr>
      <vt:lpstr>Agenda</vt:lpstr>
      <vt:lpstr>Introduction and Project goals</vt:lpstr>
      <vt:lpstr>PowerPoint Presentation</vt:lpstr>
      <vt:lpstr>PowerPoint Presentation</vt:lpstr>
      <vt:lpstr>Sources</vt:lpstr>
      <vt:lpstr>Sources</vt:lpstr>
      <vt:lpstr>Data Ingestion</vt:lpstr>
      <vt:lpstr>Storage</vt:lpstr>
      <vt:lpstr>Transformation and Data Modeling</vt:lpstr>
      <vt:lpstr>Data modeling ERD</vt:lpstr>
      <vt:lpstr>Orchestration</vt:lpstr>
      <vt:lpstr>Orchestration - Asset job diagram</vt:lpstr>
      <vt:lpstr>Notes on Security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דניאל פרמסילר</dc:creator>
  <cp:lastModifiedBy>דניאל פרמסילר</cp:lastModifiedBy>
  <cp:revision>2</cp:revision>
  <dcterms:created xsi:type="dcterms:W3CDTF">2024-08-17T16:11:10Z</dcterms:created>
  <dcterms:modified xsi:type="dcterms:W3CDTF">2024-08-18T09:16:53Z</dcterms:modified>
</cp:coreProperties>
</file>